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1" r:id="rId1"/>
  </p:sldMasterIdLst>
  <p:notesMasterIdLst>
    <p:notesMasterId r:id="rId71"/>
  </p:notesMasterIdLst>
  <p:handoutMasterIdLst>
    <p:handoutMasterId r:id="rId72"/>
  </p:handoutMasterIdLst>
  <p:sldIdLst>
    <p:sldId id="256" r:id="rId2"/>
    <p:sldId id="913" r:id="rId3"/>
    <p:sldId id="907" r:id="rId4"/>
    <p:sldId id="446" r:id="rId5"/>
    <p:sldId id="447" r:id="rId6"/>
    <p:sldId id="483" r:id="rId7"/>
    <p:sldId id="450" r:id="rId8"/>
    <p:sldId id="470" r:id="rId9"/>
    <p:sldId id="277" r:id="rId10"/>
    <p:sldId id="458" r:id="rId11"/>
    <p:sldId id="357" r:id="rId12"/>
    <p:sldId id="459" r:id="rId13"/>
    <p:sldId id="359" r:id="rId14"/>
    <p:sldId id="360" r:id="rId15"/>
    <p:sldId id="361" r:id="rId16"/>
    <p:sldId id="362" r:id="rId17"/>
    <p:sldId id="471" r:id="rId18"/>
    <p:sldId id="363" r:id="rId19"/>
    <p:sldId id="364" r:id="rId20"/>
    <p:sldId id="908" r:id="rId21"/>
    <p:sldId id="365" r:id="rId22"/>
    <p:sldId id="366" r:id="rId23"/>
    <p:sldId id="460" r:id="rId24"/>
    <p:sldId id="295" r:id="rId25"/>
    <p:sldId id="368" r:id="rId26"/>
    <p:sldId id="461" r:id="rId27"/>
    <p:sldId id="462" r:id="rId28"/>
    <p:sldId id="472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66" r:id="rId39"/>
    <p:sldId id="310" r:id="rId40"/>
    <p:sldId id="912" r:id="rId41"/>
    <p:sldId id="911" r:id="rId42"/>
    <p:sldId id="905" r:id="rId43"/>
    <p:sldId id="423" r:id="rId44"/>
    <p:sldId id="424" r:id="rId45"/>
    <p:sldId id="906" r:id="rId46"/>
    <p:sldId id="902" r:id="rId47"/>
    <p:sldId id="903" r:id="rId48"/>
    <p:sldId id="904" r:id="rId49"/>
    <p:sldId id="427" r:id="rId50"/>
    <p:sldId id="428" r:id="rId51"/>
    <p:sldId id="429" r:id="rId52"/>
    <p:sldId id="430" r:id="rId53"/>
    <p:sldId id="431" r:id="rId54"/>
    <p:sldId id="432" r:id="rId55"/>
    <p:sldId id="910" r:id="rId56"/>
    <p:sldId id="468" r:id="rId57"/>
    <p:sldId id="434" r:id="rId58"/>
    <p:sldId id="435" r:id="rId59"/>
    <p:sldId id="909" r:id="rId60"/>
    <p:sldId id="914" r:id="rId61"/>
    <p:sldId id="437" r:id="rId62"/>
    <p:sldId id="439" r:id="rId63"/>
    <p:sldId id="438" r:id="rId64"/>
    <p:sldId id="440" r:id="rId65"/>
    <p:sldId id="441" r:id="rId66"/>
    <p:sldId id="442" r:id="rId67"/>
    <p:sldId id="444" r:id="rId68"/>
    <p:sldId id="915" r:id="rId69"/>
    <p:sldId id="901" r:id="rId70"/>
  </p:sldIdLst>
  <p:sldSz cx="9144000" cy="6858000" type="screen4x3"/>
  <p:notesSz cx="6858000" cy="9144000"/>
  <p:custDataLst>
    <p:tags r:id="rId7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45DA5"/>
    <a:srgbClr val="66FFFF"/>
    <a:srgbClr val="0082E4"/>
    <a:srgbClr val="000066"/>
    <a:srgbClr val="990099"/>
    <a:srgbClr val="FFFF00"/>
    <a:srgbClr val="00FFCC"/>
    <a:srgbClr val="01C1A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72"/>
    <p:restoredTop sz="77997" autoAdjust="0"/>
  </p:normalViewPr>
  <p:slideViewPr>
    <p:cSldViewPr showGuides="1">
      <p:cViewPr>
        <p:scale>
          <a:sx n="189" d="100"/>
          <a:sy n="189" d="100"/>
        </p:scale>
        <p:origin x="4048" y="656"/>
      </p:cViewPr>
      <p:guideLst>
        <p:guide orient="horz" pos="2160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205" d="100"/>
          <a:sy n="205" d="100"/>
        </p:scale>
        <p:origin x="762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756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>
                <a:latin typeface="Times New Roman" panose="02020603050405020304" pitchFamily="18" charset="0"/>
              </a:rPr>
              <a:t>© DB-LAB (2003)</a:t>
            </a:r>
          </a:p>
        </p:txBody>
      </p:sp>
      <p:sp>
        <p:nvSpPr>
          <p:cNvPr id="7680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</a:rPr>
              <a:t>1</a:t>
            </a:fld>
            <a:endParaRPr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7680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71575" y="692150"/>
            <a:ext cx="4516438" cy="3387725"/>
          </a:xfrm>
          <a:solidFill>
            <a:srgbClr val="FFFFFF"/>
          </a:solidFill>
        </p:spPr>
      </p:sp>
      <p:sp>
        <p:nvSpPr>
          <p:cNvPr id="76805" name="Rectangle 3"/>
          <p:cNvSpPr>
            <a:spLocks noGrp="1"/>
          </p:cNvSpPr>
          <p:nvPr>
            <p:ph type="body"/>
          </p:nvPr>
        </p:nvSpPr>
        <p:spPr>
          <a:xfrm>
            <a:off x="914400" y="4311650"/>
            <a:ext cx="5029200" cy="4157663"/>
          </a:xfrm>
        </p:spPr>
        <p:txBody>
          <a:bodyPr wrap="none" lIns="91440" tIns="45720" rIns="91440" bIns="45720" anchor="ctr"/>
          <a:lstStyle/>
          <a:p>
            <a:pPr lvl="0" defTabSz="44958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52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952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14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9728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9728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15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93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Symbol" panose="05050102010706020507" pitchFamily="18" charset="2"/>
            </a:endParaRPr>
          </a:p>
        </p:txBody>
      </p:sp>
      <p:sp>
        <p:nvSpPr>
          <p:cNvPr id="993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993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16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137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i="1" dirty="0"/>
          </a:p>
        </p:txBody>
      </p:sp>
      <p:sp>
        <p:nvSpPr>
          <p:cNvPr id="10137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10138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18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547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10547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19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75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752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10752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21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957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957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10957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22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161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1161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11162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24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366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1366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25</a:t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366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1366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2</a:t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273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81090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37656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55861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366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13667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40</a:t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59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55878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17774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38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11223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u="heavy" strike="noStrike" noProof="1"/>
          </a:p>
        </p:txBody>
      </p:sp>
      <p:sp>
        <p:nvSpPr>
          <p:cNvPr id="80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80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4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38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14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D9634-7B28-5147-A33E-CB13BD03C621}" type="slidenum">
              <a:rPr lang="en-CN" altLang="en-US" smtClean="0"/>
              <a:pPr/>
              <a:t>69</a:t>
            </a:fld>
            <a:endParaRPr lang="en-CN" altLang="en-US"/>
          </a:p>
        </p:txBody>
      </p:sp>
    </p:spTree>
    <p:extLst>
      <p:ext uri="{BB962C8B-B14F-4D97-AF65-F5344CB8AC3E}">
        <p14:creationId xmlns:p14="http://schemas.microsoft.com/office/powerpoint/2010/main" val="91546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u="heavy" strike="noStrike" noProof="1"/>
          </a:p>
        </p:txBody>
      </p:sp>
      <p:sp>
        <p:nvSpPr>
          <p:cNvPr id="80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80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5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49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849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9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70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870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10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909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8909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11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11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911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12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b="1" i="1" strike="noStrike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31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</a:p>
        </p:txBody>
      </p:sp>
      <p:sp>
        <p:nvSpPr>
          <p:cNvPr id="931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  <a:t>13</a:t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295406"/>
            <a:ext cx="8229600" cy="4830758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zh-CN" altLang="en-US" sz="1200" b="1" kern="1200" smtClean="0">
                <a:solidFill>
                  <a:srgbClr val="F79646">
                    <a:lumMod val="7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063EC4C-CFD8-4F45-A0A2-30028C1F73DB}" type="slidenum">
              <a:rPr lang="en-CN" smtClean="0"/>
              <a:pPr/>
              <a:t>‹#›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8AB48-5C62-C54D-B6CB-62E7167A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2518"/>
          </a:xfrm>
        </p:spPr>
        <p:txBody>
          <a:bodyPr/>
          <a:lstStyle>
            <a:lvl1pPr>
              <a:defRPr sz="40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4689F9-6CAA-1947-A181-579E34BDD977}"/>
              </a:ext>
            </a:extLst>
          </p:cNvPr>
          <p:cNvCxnSpPr>
            <a:cxnSpLocks/>
          </p:cNvCxnSpPr>
          <p:nvPr userDrawn="1"/>
        </p:nvCxnSpPr>
        <p:spPr>
          <a:xfrm>
            <a:off x="457200" y="990600"/>
            <a:ext cx="8229600" cy="0"/>
          </a:xfrm>
          <a:prstGeom prst="line">
            <a:avLst/>
          </a:prstGeom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0EA11DD9-B7A0-5B44-95C4-398B4CAA883D}"/>
              </a:ext>
            </a:extLst>
          </p:cNvPr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" descr="C:\Users\Haijun\AppData\Roaming\Tencent\Users\2968516474\QQ\WinTemp\RichOle\O5)[OOM[}$H7(6{A~41GY`Q.png">
            <a:extLst>
              <a:ext uri="{FF2B5EF4-FFF2-40B4-BE49-F238E27FC236}">
                <a16:creationId xmlns:a16="http://schemas.microsoft.com/office/drawing/2014/main" id="{84822680-66F2-7347-A0E9-54FF335D45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37" y="0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42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44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D1A95FA-A4C7-E745-9837-EE2DE8A57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27828"/>
            <a:ext cx="8229600" cy="4929406"/>
          </a:xfrm>
        </p:spPr>
        <p:txBody>
          <a:bodyPr/>
          <a:lstStyle>
            <a:lvl1pPr algn="just">
              <a:lnSpc>
                <a:spcPct val="125000"/>
              </a:lnSpc>
              <a:defRPr/>
            </a:lvl1pPr>
            <a:lvl2pPr algn="just">
              <a:lnSpc>
                <a:spcPct val="150000"/>
              </a:lnSpc>
              <a:buSzPct val="80000"/>
              <a:buFont typeface="Wingdings" pitchFamily="2" charset="2"/>
              <a:buChar char="Ø"/>
              <a:defRPr sz="2400"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24D65F1-D39F-F54F-80B9-FBE687E3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lang="zh-CN" altLang="en-US" sz="1200" b="1" kern="1200" smtClean="0">
                <a:solidFill>
                  <a:srgbClr val="F79646">
                    <a:lumMod val="7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063EC4C-CFD8-4F45-A0A2-30028C1F73DB}" type="slidenum">
              <a:rPr lang="en-CN" smtClean="0"/>
              <a:pPr/>
              <a:t>‹#›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C59C64-E6E2-A445-8359-E41CEF3828A3}"/>
              </a:ext>
            </a:extLst>
          </p:cNvPr>
          <p:cNvCxnSpPr>
            <a:cxnSpLocks/>
          </p:cNvCxnSpPr>
          <p:nvPr userDrawn="1"/>
        </p:nvCxnSpPr>
        <p:spPr>
          <a:xfrm>
            <a:off x="457200" y="990600"/>
            <a:ext cx="8229600" cy="0"/>
          </a:xfrm>
          <a:prstGeom prst="line">
            <a:avLst/>
          </a:prstGeom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D2BD7C6C-F907-5E45-AF24-8273A3F77739}"/>
              </a:ext>
            </a:extLst>
          </p:cNvPr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" descr="C:\Users\Haijun\AppData\Roaming\Tencent\Users\2968516474\QQ\WinTemp\RichOle\O5)[OOM[}$H7(6{A~41GY`Q.png">
            <a:extLst>
              <a:ext uri="{FF2B5EF4-FFF2-40B4-BE49-F238E27FC236}">
                <a16:creationId xmlns:a16="http://schemas.microsoft.com/office/drawing/2014/main" id="{3CB77BE6-EA31-6F4A-9486-CF177B3027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37" y="0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80CC152-23D6-634E-945F-E741CDD7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2518"/>
          </a:xfrm>
        </p:spPr>
        <p:txBody>
          <a:bodyPr/>
          <a:lstStyle>
            <a:lvl1pPr>
              <a:defRPr sz="4000" b="1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783320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10" name="Footer Placeholder 9"/>
          <p:cNvSpPr>
            <a:spLocks noGrp="1" noChangeArrowheads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92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EC4C-CFD8-4F45-A0A2-30028C1F73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853654B8-F8CB-1A4D-B44E-311306A6B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2C260F3-2F15-4643-BD88-DA7D2CC1FAEE}" type="datetime1">
              <a:rPr lang="zh-CN" altLang="en-US" b="1" smtClean="0">
                <a:solidFill>
                  <a:srgbClr val="F79646">
                    <a:lumMod val="75000"/>
                  </a:srgbClr>
                </a:solidFill>
              </a:rPr>
              <a:pPr/>
              <a:t>2025/3/11</a:t>
            </a:fld>
            <a:endParaRPr lang="zh-CN" altLang="en-US" sz="12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6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just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3.png"/><Relationship Id="rId21" Type="http://schemas.openxmlformats.org/officeDocument/2006/relationships/image" Target="../media/image59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49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0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9" Type="http://schemas.openxmlformats.org/officeDocument/2006/relationships/image" Target="../media/image120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18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17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8" Type="http://schemas.openxmlformats.org/officeDocument/2006/relationships/image" Target="../media/image89.png"/><Relationship Id="rId3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0.png"/><Relationship Id="rId5" Type="http://schemas.openxmlformats.org/officeDocument/2006/relationships/image" Target="../media/image149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icserver.org/t/thank-you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292225" y="1433513"/>
            <a:ext cx="6873875" cy="132343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数据结构与算法</a:t>
            </a:r>
            <a:endParaRPr kumimoji="1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第二章 数学基础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AA8C28D8-BB6C-8E48-8907-CB656389EB22}"/>
              </a:ext>
            </a:extLst>
          </p:cNvPr>
          <p:cNvSpPr txBox="1">
            <a:spLocks/>
          </p:cNvSpPr>
          <p:nvPr/>
        </p:nvSpPr>
        <p:spPr>
          <a:xfrm>
            <a:off x="1528762" y="3717032"/>
            <a:ext cx="6400800" cy="1752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裴文杰</a:t>
            </a:r>
            <a:endParaRPr lang="en-US" altLang="zh-C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zh-CN" altLang="en-US" sz="2000" b="1" dirty="0"/>
              <a:t>计算机科学与技术学院 教授</a:t>
            </a:r>
            <a:endParaRPr lang="en-US" altLang="zh-CN" sz="2000" b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601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484313"/>
                <a:ext cx="8353176" cy="487680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normAutofit fontScale="92500" lnSpcReduction="10000"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证明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 1/2</a:t>
                </a:r>
                <a:r>
                  <a:rPr lang="en-US" altLang="zh-CN" sz="2800" i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300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 – 3</a:t>
                </a:r>
                <a:r>
                  <a:rPr lang="en-US" altLang="zh-CN" sz="2800" i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(</a:t>
                </a:r>
                <a:r>
                  <a:rPr lang="en-US" altLang="zh-CN" sz="2800" i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300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).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需要证明：</a:t>
                </a:r>
                <a:r>
                  <a:rPr lang="zh-CN" altLang="en-US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c</a:t>
                </a:r>
                <a:r>
                  <a:rPr lang="en-US" altLang="zh-C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c</a:t>
                </a:r>
                <a:r>
                  <a:rPr lang="en-US" altLang="zh-C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&gt;0,  n</a:t>
                </a:r>
                <a:r>
                  <a:rPr lang="en-US" altLang="zh-C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n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≥</m:t>
                    </m:r>
                  </m:oMath>
                </a14:m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r>
                  <a:rPr lang="zh-CN" altLang="en-US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 dirty="0">
                    <a:latin typeface="Times New Roman" panose="02020603050405020304" pitchFamily="18" charset="0"/>
                  </a:rPr>
                  <a:t>1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baseline="30000" dirty="0">
                    <a:latin typeface="Times New Roman" panose="02020603050405020304" pitchFamily="18" charset="0"/>
                  </a:rPr>
                  <a:t>2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 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1/2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– 3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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 dirty="0">
                    <a:latin typeface="Times New Roman" panose="02020603050405020304" pitchFamily="18" charset="0"/>
                  </a:rPr>
                  <a:t>2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baseline="30000" dirty="0">
                    <a:latin typeface="Times New Roman" panose="02020603050405020304" pitchFamily="18" charset="0"/>
                  </a:rPr>
                  <a:t>2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即</a:t>
                </a:r>
                <a:r>
                  <a:rPr lang="zh-CN" altLang="en-US" i="1" dirty="0">
                    <a:latin typeface="Times New Roman" panose="02020603050405020304" pitchFamily="18" charset="0"/>
                  </a:rPr>
                  <a:t>：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baseline="30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 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1/2 – 3/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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 dirty="0">
                    <a:latin typeface="Times New Roman" panose="02020603050405020304" pitchFamily="18" charset="0"/>
                  </a:rPr>
                  <a:t>2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对于任意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n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1,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 dirty="0">
                    <a:latin typeface="Times New Roman" panose="02020603050405020304" pitchFamily="18" charset="0"/>
                  </a:rPr>
                  <a:t>2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 </a:t>
                </a:r>
                <a:r>
                  <a:rPr lang="en-US" altLang="zh-CN" dirty="0">
                    <a:latin typeface="Times New Roman" panose="02020603050405020304" pitchFamily="18" charset="0"/>
                    <a:ea typeface="Times New Roman" panose="02020603050405020304" pitchFamily="18" charset="0"/>
                    <a:sym typeface="Symbol" panose="05050102010706020507" pitchFamily="18" charset="2"/>
                  </a:rPr>
                  <a:t>½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; 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且对于任意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n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7</a:t>
                </a: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baseline="30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 1/14 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因此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baseline="30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= 1/14,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 dirty="0">
                    <a:latin typeface="Times New Roman" panose="02020603050405020304" pitchFamily="18" charset="0"/>
                  </a:rPr>
                  <a:t>2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= </a:t>
                </a:r>
                <a:r>
                  <a:rPr lang="en-US" altLang="zh-CN" dirty="0">
                    <a:latin typeface="Times New Roman" panose="02020603050405020304" pitchFamily="18" charset="0"/>
                    <a:ea typeface="Times New Roman" panose="02020603050405020304" pitchFamily="18" charset="0"/>
                    <a:sym typeface="Symbol" panose="05050102010706020507" pitchFamily="18" charset="2"/>
                  </a:rPr>
                  <a:t>½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, 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=7.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zh-CN" sz="2800" dirty="0">
                  <a:solidFill>
                    <a:srgbClr val="7030A0"/>
                  </a:solidFill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证明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 6</a:t>
                </a:r>
                <a:r>
                  <a:rPr lang="en-US" altLang="zh-CN" sz="2800" i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300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3 </a:t>
                </a:r>
                <a:r>
                  <a:rPr lang="en-US" altLang="zh-CN" sz="2800" baseline="30000" dirty="0">
                    <a:solidFill>
                      <a:srgbClr val="7030A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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(</a:t>
                </a:r>
                <a:r>
                  <a:rPr lang="en-US" altLang="zh-CN" sz="2800" i="1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aseline="30000" dirty="0">
                    <a:solidFill>
                      <a:srgbClr val="7030A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).</a:t>
                </a: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（反证法）</a:t>
                </a:r>
                <a:endParaRPr lang="en-US" altLang="zh-CN" sz="2800" dirty="0">
                  <a:solidFill>
                    <a:srgbClr val="7030A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dirty="0">
                    <a:latin typeface="Times New Roman" panose="02020603050405020304" pitchFamily="18" charset="0"/>
                  </a:rPr>
                  <a:t>如果存在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i="1" baseline="-30000" dirty="0">
                    <a:latin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、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i="1" baseline="-30000" dirty="0">
                    <a:latin typeface="Times New Roman" panose="02020603050405020304" pitchFamily="18" charset="0"/>
                  </a:rPr>
                  <a:t>2 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&gt;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i="1" baseline="-30000" dirty="0">
                    <a:latin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使得当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</a:t>
                </a:r>
                <a:r>
                  <a:rPr lang="zh-CN" altLang="en-US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</a:t>
                </a:r>
                <a:r>
                  <a:rPr lang="zh-CN" altLang="en-US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i="1" baseline="-30000" dirty="0">
                    <a:latin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时，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i="1" baseline="-30000" dirty="0">
                    <a:latin typeface="Times New Roman" panose="02020603050405020304" pitchFamily="18" charset="0"/>
                  </a:rPr>
                  <a:t>1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i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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6n</a:t>
                </a:r>
                <a:r>
                  <a:rPr lang="en-US" altLang="zh-CN" i="1" baseline="30000" dirty="0">
                    <a:latin typeface="Times New Roman" panose="02020603050405020304" pitchFamily="18" charset="0"/>
                  </a:rPr>
                  <a:t>3</a:t>
                </a: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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c</a:t>
                </a:r>
                <a:r>
                  <a:rPr lang="en-US" altLang="zh-CN" i="1" baseline="-30000" dirty="0">
                    <a:latin typeface="Times New Roman" panose="02020603050405020304" pitchFamily="18" charset="0"/>
                  </a:rPr>
                  <a:t>2 </a:t>
                </a:r>
                <a:r>
                  <a:rPr lang="en-US" altLang="zh-CN" i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i="1" baseline="30000" dirty="0">
                    <a:latin typeface="Times New Roman" panose="02020603050405020304" pitchFamily="18" charset="0"/>
                  </a:rPr>
                  <a:t>2 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也即</a:t>
                </a: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</a:t>
                </a:r>
                <a:r>
                  <a:rPr lang="en-US" altLang="zh-CN" i="1" baseline="-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 </a:t>
                </a: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/6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n</a:t>
                </a: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c</a:t>
                </a:r>
                <a:r>
                  <a:rPr lang="en-US" altLang="zh-CN" i="1" baseline="-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/6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,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显然与</a:t>
                </a:r>
                <a:r>
                  <a:rPr kumimoji="1"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n&gt;n</a:t>
                </a:r>
                <a:r>
                  <a:rPr kumimoji="1" lang="en-US" altLang="zh-CN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r>
                  <a:rPr kumimoji="1"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c</a:t>
                </a:r>
                <a:r>
                  <a:rPr kumimoji="1" lang="en-US" altLang="zh-CN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g(n)f(n)c</a:t>
                </a:r>
                <a:r>
                  <a:rPr kumimoji="1" lang="en-US" altLang="zh-CN" b="1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kumimoji="1" lang="en-US" altLang="zh-CN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g(n)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矛盾</a:t>
                </a:r>
                <a:r>
                  <a:rPr lang="zh-CN" altLang="en-US" dirty="0"/>
                  <a:t> </a:t>
                </a:r>
              </a:p>
              <a:p>
                <a:pPr lvl="1" algn="just" eaLnBrk="1" hangingPunct="1"/>
                <a:endParaRPr lang="zh-CN" altLang="en-US" dirty="0">
                  <a:latin typeface="Times New Roman" panose="02020603050405020304" pitchFamily="18" charset="0"/>
                </a:endParaRPr>
              </a:p>
              <a:p>
                <a:pPr marL="457200" lvl="1" indent="0" eaLnBrk="1" hangingPunct="1">
                  <a:buNone/>
                </a:pPr>
                <a:r>
                  <a:rPr lang="zh-CN" altLang="en-US" dirty="0">
                    <a:latin typeface="Times New Roman" panose="02020603050405020304" pitchFamily="18" charset="0"/>
                  </a:rPr>
                  <a:t>   </a:t>
                </a:r>
                <a:endParaRPr lang="en-US" altLang="zh-CN" sz="2800" dirty="0">
                  <a:solidFill>
                    <a:srgbClr val="7030A0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860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484313"/>
                <a:ext cx="8353176" cy="4876800"/>
              </a:xfrm>
              <a:prstGeom prst="rect">
                <a:avLst/>
              </a:prstGeom>
              <a:blipFill>
                <a:blip r:embed="rId3"/>
                <a:stretch>
                  <a:fillRect l="-1216" t="-31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2F316-A457-7341-8523-65FBA814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10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26609-AC31-0845-8F83-87ACC147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函数的例子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78D16-0576-E740-99A8-FD9B65671DAF}"/>
              </a:ext>
            </a:extLst>
          </p:cNvPr>
          <p:cNvSpPr txBox="1"/>
          <p:nvPr/>
        </p:nvSpPr>
        <p:spPr>
          <a:xfrm>
            <a:off x="5148064" y="3539212"/>
            <a:ext cx="3816424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CN" sz="1800" dirty="0">
                <a:solidFill>
                  <a:srgbClr val="FF0000"/>
                </a:solidFill>
              </a:rPr>
              <a:t>当然</a:t>
            </a:r>
            <a:r>
              <a:rPr lang="zh-CN" altLang="en-US" sz="1800" dirty="0">
                <a:solidFill>
                  <a:srgbClr val="FF0000"/>
                </a:solidFill>
              </a:rPr>
              <a:t>也可以选择其他合适的</a:t>
            </a:r>
            <a:r>
              <a:rPr lang="en-US" altLang="zh-CN" sz="1800" i="1" dirty="0">
                <a:solidFill>
                  <a:srgbClr val="FF0000"/>
                </a:solidFill>
              </a:rPr>
              <a:t>n</a:t>
            </a:r>
            <a:r>
              <a:rPr lang="en-US" altLang="zh-CN" sz="1800" i="1" baseline="-25000" dirty="0">
                <a:solidFill>
                  <a:srgbClr val="FF0000"/>
                </a:solidFill>
              </a:rPr>
              <a:t>0</a:t>
            </a:r>
            <a:r>
              <a:rPr lang="zh-CN" altLang="en-US" sz="1800" i="1" dirty="0">
                <a:solidFill>
                  <a:srgbClr val="FF0000"/>
                </a:solidFill>
              </a:rPr>
              <a:t>和</a:t>
            </a:r>
            <a:r>
              <a:rPr lang="en-US" altLang="zh-CN" sz="1800" i="1" dirty="0">
                <a:solidFill>
                  <a:srgbClr val="FF0000"/>
                </a:solidFill>
              </a:rPr>
              <a:t>c</a:t>
            </a:r>
            <a:r>
              <a:rPr lang="en-US" altLang="zh-CN" sz="1800" i="1" baseline="-25000" dirty="0">
                <a:solidFill>
                  <a:srgbClr val="FF0000"/>
                </a:solidFill>
              </a:rPr>
              <a:t>1</a:t>
            </a:r>
            <a:r>
              <a:rPr lang="en-US" altLang="zh-CN" sz="1800" i="1" dirty="0">
                <a:solidFill>
                  <a:srgbClr val="FF0000"/>
                </a:solidFill>
              </a:rPr>
              <a:t>,c</a:t>
            </a:r>
            <a:r>
              <a:rPr lang="en-US" altLang="zh-CN" sz="1800" i="1" baseline="-25000" dirty="0">
                <a:solidFill>
                  <a:srgbClr val="FF0000"/>
                </a:solidFill>
              </a:rPr>
              <a:t>2</a:t>
            </a:r>
            <a:endParaRPr lang="en-US" altLang="zh-CN" sz="1800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806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12776"/>
                <a:ext cx="8511480" cy="4759424"/>
              </a:xfrm>
              <a:prstGeom prst="rect">
                <a:avLst/>
              </a:prstGeom>
            </p:spPr>
            <p:txBody>
              <a:bodyPr wrap="square" lIns="91440" tIns="45720" rIns="91440" bIns="45720" anchor="t"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800" dirty="0">
                    <a:sym typeface="Symbol" panose="05050102010706020507" pitchFamily="18" charset="2"/>
                  </a:rPr>
                  <a:t>通常</a:t>
                </a:r>
                <a:r>
                  <a:rPr lang="en-US" altLang="zh-CN" sz="2800" i="1" dirty="0">
                    <a:sym typeface="Symbol" panose="05050102010706020507" pitchFamily="18" charset="2"/>
                  </a:rPr>
                  <a:t>f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)=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an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bn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= (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en-US" altLang="zh-CN" sz="2800" dirty="0">
                    <a:sym typeface="Symbol" panose="05050102010706020507" pitchFamily="18" charset="2"/>
                  </a:rPr>
                  <a:t>, </a:t>
                </a:r>
                <a:r>
                  <a:rPr lang="zh-CN" altLang="en-US" sz="2800" dirty="0">
                    <a:sym typeface="Symbol" panose="05050102010706020507" pitchFamily="18" charset="2"/>
                  </a:rPr>
                  <a:t>其中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b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r>
                  <a:rPr lang="zh-CN" altLang="en-US" sz="2800" dirty="0">
                    <a:sym typeface="Symbol" panose="05050102010706020507" pitchFamily="18" charset="2"/>
                  </a:rPr>
                  <a:t>是常数且</a:t>
                </a:r>
                <a:r>
                  <a:rPr lang="en-US" altLang="zh-CN" sz="2800" dirty="0">
                    <a:sym typeface="Symbol" panose="05050102010706020507" pitchFamily="18" charset="2"/>
                  </a:rPr>
                  <a:t> </a:t>
                </a:r>
                <a:r>
                  <a:rPr lang="en-US" altLang="zh-CN" sz="2800" i="1" dirty="0">
                    <a:sym typeface="Symbol" panose="05050102010706020507" pitchFamily="18" charset="2"/>
                  </a:rPr>
                  <a:t>a</a:t>
                </a:r>
                <a:r>
                  <a:rPr lang="en-US" altLang="zh-CN" sz="2800" dirty="0">
                    <a:sym typeface="Symbol" panose="05050102010706020507" pitchFamily="18" charset="2"/>
                  </a:rPr>
                  <a:t>&gt;0.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zh-CN" sz="2800" i="1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8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8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CN" sz="28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800" dirty="0"/>
                  <a:t>,</a:t>
                </a:r>
                <a:r>
                  <a:rPr lang="zh-CN" altLang="en-US" sz="2800" dirty="0"/>
                  <a:t>其中</a:t>
                </a:r>
                <a:r>
                  <a:rPr lang="en-US" altLang="zh-CN" sz="2800" i="1" dirty="0"/>
                  <a:t>a</a:t>
                </a:r>
                <a:r>
                  <a:rPr lang="en-US" altLang="zh-CN" sz="2800" i="1" baseline="-25000" dirty="0"/>
                  <a:t>i </a:t>
                </a:r>
                <a:r>
                  <a:rPr lang="zh-CN" altLang="en-US" sz="2800" dirty="0"/>
                  <a:t>是常数且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&gt;0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(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en-US" altLang="zh-CN" dirty="0">
                    <a:sym typeface="Symbol" panose="05050102010706020507" pitchFamily="18" charset="2"/>
                  </a:rPr>
                  <a:t>.</a:t>
                </a:r>
              </a:p>
              <a:p>
                <a:pPr eaLnBrk="1" hangingPunct="1">
                  <a:lnSpc>
                    <a:spcPct val="90000"/>
                  </a:lnSpc>
                </a:pPr>
                <a:endParaRPr lang="en-US" altLang="zh-CN" sz="2800" dirty="0"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(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lang="zh-CN" altLang="en-US" sz="2800" dirty="0">
                    <a:sym typeface="Symbol" panose="05050102010706020507" pitchFamily="18" charset="2"/>
                  </a:rPr>
                  <a:t>或者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(1)</a:t>
                </a:r>
                <a:r>
                  <a:rPr lang="en-US" altLang="zh-CN" sz="2800" dirty="0">
                    <a:sym typeface="Symbol" panose="05050102010706020507" pitchFamily="18" charset="2"/>
                  </a:rPr>
                  <a:t>,  </a:t>
                </a:r>
                <a:r>
                  <a:rPr lang="zh-CN" altLang="en-US" sz="2800" dirty="0">
                    <a:sym typeface="Symbol" panose="05050102010706020507" pitchFamily="18" charset="2"/>
                  </a:rPr>
                  <a:t>常数时间复杂性</a:t>
                </a:r>
                <a:r>
                  <a:rPr lang="en-US" altLang="zh-CN" sz="2800" dirty="0">
                    <a:sym typeface="Symbol" panose="05050102010706020507" pitchFamily="18" charset="2"/>
                  </a:rPr>
                  <a:t>.</a:t>
                </a:r>
              </a:p>
              <a:p>
                <a:pPr eaLnBrk="1" hangingPunct="1"/>
                <a:endParaRPr lang="zh-CN" altLang="en-US" dirty="0"/>
              </a:p>
            </p:txBody>
          </p:sp>
        </mc:Choice>
        <mc:Fallback xmlns="">
          <p:sp>
            <p:nvSpPr>
              <p:cNvPr id="8806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12776"/>
                <a:ext cx="8511480" cy="4759424"/>
              </a:xfrm>
              <a:blipFill>
                <a:blip r:embed="rId3"/>
                <a:stretch>
                  <a:fillRect l="-1341" t="-2660" r="-3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3365E-5AE0-2846-AF9D-17922917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11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EDEF2-EB4D-ED40-8E1B-D8D4BEA1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函数的例子（重要）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5DDDB-283B-E94A-A4DC-42CA023DE15B}"/>
              </a:ext>
            </a:extLst>
          </p:cNvPr>
          <p:cNvSpPr txBox="1"/>
          <p:nvPr/>
        </p:nvSpPr>
        <p:spPr>
          <a:xfrm>
            <a:off x="4788024" y="4221088"/>
            <a:ext cx="397497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CN" sz="1800" dirty="0">
                <a:solidFill>
                  <a:srgbClr val="FF0000"/>
                </a:solidFill>
              </a:rPr>
              <a:t>低</a:t>
            </a:r>
            <a:r>
              <a:rPr lang="zh-CN" altLang="en-US" sz="1800" dirty="0">
                <a:solidFill>
                  <a:srgbClr val="FF0000"/>
                </a:solidFill>
              </a:rPr>
              <a:t>阶项和最高阶项的系数都可以省略</a:t>
            </a:r>
            <a:endParaRPr lang="en-US" altLang="zh-CN" sz="1800" baseline="-250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5F80A-9B5C-6748-99A2-2EF765122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Grp="1"/>
          </p:cNvSpPr>
          <p:nvPr>
            <p:ph idx="1"/>
          </p:nvPr>
        </p:nvSpPr>
        <p:spPr>
          <a:xfrm>
            <a:off x="255905" y="1371600"/>
            <a:ext cx="8636635" cy="2133600"/>
          </a:xfrm>
          <a:prstGeom prst="rect">
            <a:avLst/>
          </a:prstGeom>
        </p:spPr>
        <p:txBody>
          <a:bodyPr wrap="square" lIns="91440" tIns="45720" rIns="91440" bIns="45720" anchor="t">
            <a:normAutofit fontScale="85000" lnSpcReduction="10000"/>
          </a:bodyPr>
          <a:lstStyle/>
          <a:p>
            <a:pPr marL="0" indent="0" eaLnBrk="1" hangingPunct="1">
              <a:buNone/>
            </a:pPr>
            <a:r>
              <a:rPr lang="zh-CN" altLang="en-US" dirty="0">
                <a:solidFill>
                  <a:srgbClr val="C00000"/>
                </a:solidFill>
              </a:rPr>
              <a:t>定义：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 eaLnBrk="1" hangingPunct="1">
              <a:lnSpc>
                <a:spcPct val="135000"/>
              </a:lnSpc>
              <a:buNone/>
            </a:pPr>
            <a:r>
              <a:rPr lang="zh-CN" altLang="en-US" sz="2600" dirty="0"/>
              <a:t>对于给定的函数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/>
              <a:t>,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))={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/>
              <a:t>: </a:t>
            </a:r>
            <a:r>
              <a:rPr lang="zh-CN" altLang="en-US" sz="2600" dirty="0"/>
              <a:t>存在正常数</a:t>
            </a:r>
            <a:r>
              <a:rPr lang="en-US" altLang="zh-CN" sz="2600" i="1" dirty="0"/>
              <a:t>c</a:t>
            </a:r>
            <a:r>
              <a:rPr lang="zh-CN" altLang="en-US" sz="2600" dirty="0"/>
              <a:t>和</a:t>
            </a:r>
            <a:r>
              <a:rPr lang="en-US" altLang="zh-CN" sz="2600" i="1" dirty="0"/>
              <a:t>n</a:t>
            </a:r>
            <a:r>
              <a:rPr lang="en-US" altLang="zh-CN" sz="2600" baseline="-25000" dirty="0"/>
              <a:t>0</a:t>
            </a:r>
            <a:r>
              <a:rPr lang="en-US" altLang="zh-CN" sz="2600" dirty="0"/>
              <a:t> </a:t>
            </a:r>
            <a:r>
              <a:rPr lang="zh-CN" altLang="en-US" sz="2600" dirty="0"/>
              <a:t>满足对于所有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600" baseline="-25000" dirty="0"/>
              <a:t>，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 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/>
              <a:t>}</a:t>
            </a:r>
            <a:r>
              <a:rPr lang="zh-CN" altLang="en-US" sz="2600" dirty="0"/>
              <a:t>，我们称为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g(n)</a:t>
            </a:r>
            <a:r>
              <a:rPr lang="zh-CN" altLang="en-US" sz="2600" dirty="0">
                <a:sym typeface="+mn-ea"/>
              </a:rPr>
              <a:t>是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sz="2600" dirty="0">
                <a:sym typeface="+mn-ea"/>
              </a:rPr>
              <a:t>的渐进</a:t>
            </a:r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上界（</a:t>
            </a:r>
            <a:r>
              <a:rPr lang="en-US" sz="2600" dirty="0">
                <a:solidFill>
                  <a:srgbClr val="FF0000"/>
                </a:solidFill>
                <a:sym typeface="+mn-ea"/>
              </a:rPr>
              <a:t>upper bound</a:t>
            </a:r>
            <a:r>
              <a:rPr lang="zh-CN" altLang="en-US" sz="2600" dirty="0">
                <a:solidFill>
                  <a:srgbClr val="FF0000"/>
                </a:solidFill>
                <a:sym typeface="+mn-ea"/>
              </a:rPr>
              <a:t>）</a:t>
            </a:r>
            <a:endParaRPr lang="en-US" altLang="zh-CN" sz="2600" dirty="0"/>
          </a:p>
          <a:p>
            <a:pPr lvl="1" eaLnBrk="1" hangingPunct="1"/>
            <a:r>
              <a:rPr lang="zh-CN" altLang="en-US" sz="2400" dirty="0"/>
              <a:t>记作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或简记为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C489F-1566-D944-BD0C-7EC36003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12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E5FBF6-2CC6-0845-92ED-0F9733BE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ym typeface="Symbol" panose="05050102010706020507" pitchFamily="18" charset="2"/>
              </a:rPr>
              <a:t>低阶函数集合</a:t>
            </a:r>
            <a:endParaRPr lang="en-CN" dirty="0"/>
          </a:p>
        </p:txBody>
      </p:sp>
      <p:sp>
        <p:nvSpPr>
          <p:cNvPr id="90116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117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118" name="Text Box 6"/>
          <p:cNvSpPr txBox="1"/>
          <p:nvPr/>
        </p:nvSpPr>
        <p:spPr>
          <a:xfrm>
            <a:off x="6650796" y="4574030"/>
            <a:ext cx="2225675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90119" name="Freeform 8"/>
          <p:cNvSpPr/>
          <p:nvPr/>
        </p:nvSpPr>
        <p:spPr>
          <a:xfrm>
            <a:off x="1600200" y="3733800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120" name="Line 10"/>
          <p:cNvSpPr/>
          <p:nvPr/>
        </p:nvSpPr>
        <p:spPr>
          <a:xfrm>
            <a:off x="2362200" y="4800600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0121" name="Text Box 11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90122" name="Text Box 12"/>
          <p:cNvSpPr txBox="1"/>
          <p:nvPr/>
        </p:nvSpPr>
        <p:spPr>
          <a:xfrm>
            <a:off x="2133600" y="57150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90123" name="Text Box 14"/>
          <p:cNvSpPr txBox="1"/>
          <p:nvPr/>
        </p:nvSpPr>
        <p:spPr>
          <a:xfrm>
            <a:off x="4724400" y="3429000"/>
            <a:ext cx="1041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90124" name="Text Box 15"/>
          <p:cNvSpPr txBox="1"/>
          <p:nvPr/>
        </p:nvSpPr>
        <p:spPr>
          <a:xfrm>
            <a:off x="4953000" y="396240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90125" name="Freeform 16"/>
          <p:cNvSpPr/>
          <p:nvPr/>
        </p:nvSpPr>
        <p:spPr>
          <a:xfrm>
            <a:off x="1600200" y="4343400"/>
            <a:ext cx="3581400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256" h="544">
                <a:moveTo>
                  <a:pt x="0" y="0"/>
                </a:moveTo>
                <a:cubicBezTo>
                  <a:pt x="32" y="124"/>
                  <a:pt x="64" y="248"/>
                  <a:pt x="96" y="336"/>
                </a:cubicBezTo>
                <a:cubicBezTo>
                  <a:pt x="128" y="424"/>
                  <a:pt x="160" y="512"/>
                  <a:pt x="192" y="528"/>
                </a:cubicBezTo>
                <a:cubicBezTo>
                  <a:pt x="224" y="544"/>
                  <a:pt x="272" y="504"/>
                  <a:pt x="288" y="432"/>
                </a:cubicBezTo>
                <a:cubicBezTo>
                  <a:pt x="304" y="360"/>
                  <a:pt x="272" y="160"/>
                  <a:pt x="288" y="96"/>
                </a:cubicBezTo>
                <a:cubicBezTo>
                  <a:pt x="304" y="32"/>
                  <a:pt x="352" y="16"/>
                  <a:pt x="384" y="48"/>
                </a:cubicBezTo>
                <a:cubicBezTo>
                  <a:pt x="416" y="80"/>
                  <a:pt x="432" y="216"/>
                  <a:pt x="480" y="288"/>
                </a:cubicBezTo>
                <a:cubicBezTo>
                  <a:pt x="528" y="360"/>
                  <a:pt x="576" y="448"/>
                  <a:pt x="672" y="480"/>
                </a:cubicBezTo>
                <a:cubicBezTo>
                  <a:pt x="768" y="512"/>
                  <a:pt x="912" y="512"/>
                  <a:pt x="1056" y="480"/>
                </a:cubicBezTo>
                <a:cubicBezTo>
                  <a:pt x="1200" y="448"/>
                  <a:pt x="1400" y="344"/>
                  <a:pt x="1536" y="288"/>
                </a:cubicBezTo>
                <a:cubicBezTo>
                  <a:pt x="1672" y="232"/>
                  <a:pt x="1776" y="160"/>
                  <a:pt x="1872" y="144"/>
                </a:cubicBezTo>
                <a:cubicBezTo>
                  <a:pt x="1968" y="128"/>
                  <a:pt x="2048" y="200"/>
                  <a:pt x="2112" y="192"/>
                </a:cubicBezTo>
                <a:cubicBezTo>
                  <a:pt x="2176" y="184"/>
                  <a:pt x="2216" y="140"/>
                  <a:pt x="2256" y="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3"/>
          <p:cNvSpPr>
            <a:spLocks noGrp="1"/>
          </p:cNvSpPr>
          <p:nvPr>
            <p:ph idx="1"/>
          </p:nvPr>
        </p:nvSpPr>
        <p:spPr>
          <a:xfrm>
            <a:off x="457200" y="1124744"/>
            <a:ext cx="8382000" cy="5454650"/>
          </a:xfrm>
          <a:prstGeom prst="rect">
            <a:avLst/>
          </a:prstGeom>
        </p:spPr>
        <p:txBody>
          <a:bodyPr wrap="square" lIns="91440" tIns="45720" rIns="91440" bIns="45720" anchor="t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(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反过来不一定成立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dirty="0">
                <a:sym typeface="Symbol" panose="05050102010706020507" pitchFamily="18" charset="2"/>
              </a:rPr>
              <a:t></a:t>
            </a:r>
            <a:r>
              <a:rPr lang="zh-CN" altLang="en-US" sz="2400" dirty="0">
                <a:sym typeface="Symbol" panose="05050102010706020507" pitchFamily="18" charset="2"/>
              </a:rPr>
              <a:t>标记强于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zh-CN" altLang="en-US" sz="2400" dirty="0">
                <a:sym typeface="Symbol" panose="05050102010706020507" pitchFamily="18" charset="2"/>
              </a:rPr>
              <a:t>标记</a:t>
            </a:r>
            <a:r>
              <a:rPr lang="en-US" altLang="zh-CN" sz="2400" dirty="0">
                <a:sym typeface="Symbol" panose="05050102010706020507" pitchFamily="18" charset="2"/>
              </a:rPr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400" dirty="0"/>
              <a:t>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(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. </a:t>
            </a:r>
            <a:r>
              <a:rPr lang="zh-CN" altLang="en-US" sz="2400" dirty="0">
                <a:sym typeface="Symbol" panose="05050102010706020507" pitchFamily="18" charset="2"/>
              </a:rPr>
              <a:t>为什么？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!!!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zh-CN" altLang="en-US" sz="2400" dirty="0">
                <a:sym typeface="Symbol" panose="05050102010706020507" pitchFamily="18" charset="2"/>
              </a:rPr>
              <a:t>标记</a:t>
            </a:r>
            <a:r>
              <a:rPr lang="en-US" altLang="zh-CN" sz="2400" dirty="0">
                <a:sym typeface="Symbol" panose="05050102010706020507" pitchFamily="18" charset="2"/>
              </a:rPr>
              <a:t>, </a:t>
            </a:r>
            <a:r>
              <a:rPr lang="zh-CN" altLang="en-US" sz="2400" dirty="0">
                <a:sym typeface="Symbol" panose="05050102010706020507" pitchFamily="18" charset="2"/>
              </a:rPr>
              <a:t>表示渐进</a:t>
            </a:r>
            <a:r>
              <a:rPr lang="zh-CN" alt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上</a:t>
            </a:r>
            <a:r>
              <a:rPr lang="zh-CN" altLang="en-US" sz="2400" dirty="0">
                <a:sym typeface="Symbol" panose="05050102010706020507" pitchFamily="18" charset="2"/>
              </a:rPr>
              <a:t>界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400" dirty="0">
                <a:sym typeface="Symbol" panose="05050102010706020507" pitchFamily="18" charset="2"/>
              </a:rPr>
              <a:t></a:t>
            </a:r>
            <a:r>
              <a:rPr lang="zh-CN" altLang="en-US" sz="2400" dirty="0">
                <a:sym typeface="Symbol" panose="05050102010706020507" pitchFamily="18" charset="2"/>
              </a:rPr>
              <a:t>标记</a:t>
            </a:r>
            <a:r>
              <a:rPr lang="en-US" altLang="zh-CN" sz="2400" dirty="0">
                <a:sym typeface="Symbol" panose="05050102010706020507" pitchFamily="18" charset="2"/>
              </a:rPr>
              <a:t>, </a:t>
            </a:r>
            <a:r>
              <a:rPr lang="zh-CN" altLang="en-US" sz="2400" dirty="0">
                <a:sym typeface="Symbol" panose="05050102010706020507" pitchFamily="18" charset="2"/>
              </a:rPr>
              <a:t>表示渐进</a:t>
            </a:r>
            <a:r>
              <a:rPr lang="zh-CN" altLang="en-US" sz="2400" dirty="0">
                <a:solidFill>
                  <a:srgbClr val="0070C0"/>
                </a:solidFill>
                <a:sym typeface="Symbol" panose="05050102010706020507" pitchFamily="18" charset="2"/>
              </a:rPr>
              <a:t>紧</a:t>
            </a:r>
            <a:r>
              <a:rPr lang="zh-CN" altLang="en-US" sz="2400" dirty="0">
                <a:sym typeface="Symbol" panose="05050102010706020507" pitchFamily="18" charset="2"/>
              </a:rPr>
              <a:t>界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7030A0"/>
                </a:solidFill>
              </a:rPr>
              <a:t>一些讨论</a:t>
            </a:r>
            <a:r>
              <a:rPr lang="en-US" altLang="zh-CN" sz="2400" dirty="0">
                <a:solidFill>
                  <a:srgbClr val="7030A0"/>
                </a:solidFill>
              </a:rPr>
              <a:t>: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zh-CN" altLang="en-US" sz="2400" b="1" dirty="0"/>
              <a:t>如果一种算法的最好运行时间是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/>
              <a:t>，最坏是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，那么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适用于所有的输入，即使对于最好情况也成立，因为</a:t>
            </a:r>
            <a:r>
              <a:rPr lang="en-US" altLang="zh-CN" sz="1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baseline="30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然而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只能用于最坏情况，不能应用到最好情况，因为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sz="1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sz="18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800" baseline="30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B86FD-84AE-6447-879A-221DA0DB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13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21F09-5175-AF48-842A-1E7D73DD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CN" altLang="en-US" dirty="0"/>
              <a:t>的关系</a:t>
            </a:r>
            <a:endParaRPr lang="en-CN" dirty="0"/>
          </a:p>
        </p:txBody>
      </p:sp>
      <p:sp>
        <p:nvSpPr>
          <p:cNvPr id="5" name="Text Box 72"/>
          <p:cNvSpPr txBox="1">
            <a:spLocks noChangeArrowheads="1"/>
          </p:cNvSpPr>
          <p:nvPr/>
        </p:nvSpPr>
        <p:spPr bwMode="auto">
          <a:xfrm>
            <a:off x="219708" y="5764208"/>
            <a:ext cx="885698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如果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f(n)=O(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n</a:t>
            </a:r>
            <a:r>
              <a:rPr kumimoji="1" lang="en-US" altLang="zh-CN" sz="2800" b="1" i="1" u="none" strike="noStrike" kern="1200" cap="none" spc="0" normalizeH="0" baseline="30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k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),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 k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是常数，则称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f(n)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+mn-ea"/>
              </a:rPr>
              <a:t>是多项式界限的。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Grp="1"/>
          </p:cNvSpPr>
          <p:nvPr>
            <p:ph idx="1"/>
          </p:nvPr>
        </p:nvSpPr>
        <p:spPr>
          <a:xfrm>
            <a:off x="467544" y="1198901"/>
            <a:ext cx="7848600" cy="2133600"/>
          </a:xfrm>
          <a:prstGeom prst="rect">
            <a:avLst/>
          </a:prstGeom>
        </p:spPr>
        <p:txBody>
          <a:bodyPr wrap="square" lIns="91440" tIns="45720" rIns="91440" bIns="45720" anchor="t">
            <a:normAutofit fontScale="70000" lnSpcReduction="20000"/>
          </a:bodyPr>
          <a:lstStyle/>
          <a:p>
            <a:pPr marL="0" indent="0" eaLnBrk="1" hangingPunct="1">
              <a:buNone/>
            </a:pPr>
            <a:r>
              <a:rPr lang="zh-CN" altLang="en-US" dirty="0">
                <a:solidFill>
                  <a:srgbClr val="C00000"/>
                </a:solidFill>
              </a:rPr>
              <a:t>定义：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 eaLnBrk="1" hangingPunct="1">
              <a:buNone/>
            </a:pPr>
            <a:r>
              <a:rPr lang="zh-CN" altLang="en-US" dirty="0"/>
              <a:t>对于给定的函数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))={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存在正常数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，使得对于所有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)}</a:t>
            </a:r>
          </a:p>
          <a:p>
            <a:pPr lvl="1" eaLnBrk="1" hangingPunct="1"/>
            <a:r>
              <a:rPr lang="zh-CN" altLang="en-US" dirty="0"/>
              <a:t>记作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(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dirty="0"/>
              <a:t>, </a:t>
            </a:r>
            <a:r>
              <a:rPr lang="zh-CN" altLang="en-US" dirty="0"/>
              <a:t>或简记为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(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dirty="0"/>
              <a:t>.</a:t>
            </a:r>
          </a:p>
          <a:p>
            <a:pPr lvl="1" eaLnBrk="1" hangingPunct="1"/>
            <a:r>
              <a:rPr lang="zh-CN" altLang="en-US" dirty="0"/>
              <a:t>我们称为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g(n)</a:t>
            </a:r>
            <a:r>
              <a:rPr lang="zh-CN" altLang="en-US" dirty="0">
                <a:sym typeface="+mn-ea"/>
              </a:rPr>
              <a:t>是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sym typeface="+mn-ea"/>
              </a:rPr>
              <a:t>的渐进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下界（</a:t>
            </a:r>
            <a:r>
              <a:rPr lang="en-US" dirty="0">
                <a:solidFill>
                  <a:srgbClr val="FF0000"/>
                </a:solidFill>
                <a:sym typeface="+mn-ea"/>
              </a:rPr>
              <a:t>lower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dirty="0">
                <a:solidFill>
                  <a:srgbClr val="FF0000"/>
                </a:solidFill>
                <a:sym typeface="+mn-ea"/>
              </a:rPr>
              <a:t>bound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）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C1F5F-E294-2540-9C28-44ADCA2A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14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F54F66-A0BA-424A-A661-81F301931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ym typeface="Symbol" panose="05050102010706020507" pitchFamily="18" charset="2"/>
              </a:rPr>
              <a:t>高阶函数集合</a:t>
            </a:r>
            <a:endParaRPr lang="en-CN" dirty="0"/>
          </a:p>
        </p:txBody>
      </p:sp>
      <p:sp>
        <p:nvSpPr>
          <p:cNvPr id="94212" name="Line 4"/>
          <p:cNvSpPr/>
          <p:nvPr/>
        </p:nvSpPr>
        <p:spPr>
          <a:xfrm>
            <a:off x="1619672" y="3351774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13" name="Line 5"/>
          <p:cNvSpPr/>
          <p:nvPr/>
        </p:nvSpPr>
        <p:spPr>
          <a:xfrm>
            <a:off x="1619672" y="5561574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14" name="Text Box 6"/>
          <p:cNvSpPr txBox="1"/>
          <p:nvPr/>
        </p:nvSpPr>
        <p:spPr>
          <a:xfrm>
            <a:off x="3981872" y="5713974"/>
            <a:ext cx="22415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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94215" name="Line 8"/>
          <p:cNvSpPr/>
          <p:nvPr/>
        </p:nvSpPr>
        <p:spPr>
          <a:xfrm>
            <a:off x="2686472" y="4342374"/>
            <a:ext cx="0" cy="11430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4216" name="Text Box 9"/>
          <p:cNvSpPr txBox="1"/>
          <p:nvPr/>
        </p:nvSpPr>
        <p:spPr>
          <a:xfrm>
            <a:off x="6937797" y="5298049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94217" name="Text Box 10"/>
          <p:cNvSpPr txBox="1"/>
          <p:nvPr/>
        </p:nvSpPr>
        <p:spPr>
          <a:xfrm>
            <a:off x="2534072" y="5485374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94218" name="Text Box 11"/>
          <p:cNvSpPr txBox="1"/>
          <p:nvPr/>
        </p:nvSpPr>
        <p:spPr>
          <a:xfrm>
            <a:off x="5048672" y="4113774"/>
            <a:ext cx="1041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94219" name="Text Box 12"/>
          <p:cNvSpPr txBox="1"/>
          <p:nvPr/>
        </p:nvSpPr>
        <p:spPr>
          <a:xfrm>
            <a:off x="4972472" y="3427974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94220" name="Freeform 14"/>
          <p:cNvSpPr/>
          <p:nvPr/>
        </p:nvSpPr>
        <p:spPr>
          <a:xfrm>
            <a:off x="1619672" y="4228074"/>
            <a:ext cx="3378200" cy="2921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28" h="184">
                <a:moveTo>
                  <a:pt x="0" y="120"/>
                </a:moveTo>
                <a:cubicBezTo>
                  <a:pt x="64" y="92"/>
                  <a:pt x="128" y="64"/>
                  <a:pt x="192" y="72"/>
                </a:cubicBezTo>
                <a:cubicBezTo>
                  <a:pt x="256" y="80"/>
                  <a:pt x="328" y="176"/>
                  <a:pt x="384" y="168"/>
                </a:cubicBezTo>
                <a:cubicBezTo>
                  <a:pt x="440" y="160"/>
                  <a:pt x="464" y="24"/>
                  <a:pt x="528" y="24"/>
                </a:cubicBezTo>
                <a:cubicBezTo>
                  <a:pt x="592" y="24"/>
                  <a:pt x="688" y="168"/>
                  <a:pt x="768" y="168"/>
                </a:cubicBezTo>
                <a:cubicBezTo>
                  <a:pt x="848" y="168"/>
                  <a:pt x="872" y="48"/>
                  <a:pt x="1008" y="24"/>
                </a:cubicBezTo>
                <a:cubicBezTo>
                  <a:pt x="1144" y="0"/>
                  <a:pt x="1464" y="0"/>
                  <a:pt x="1584" y="24"/>
                </a:cubicBezTo>
                <a:cubicBezTo>
                  <a:pt x="1704" y="48"/>
                  <a:pt x="1648" y="152"/>
                  <a:pt x="1728" y="168"/>
                </a:cubicBezTo>
                <a:cubicBezTo>
                  <a:pt x="1808" y="184"/>
                  <a:pt x="2000" y="136"/>
                  <a:pt x="2064" y="120"/>
                </a:cubicBezTo>
                <a:cubicBezTo>
                  <a:pt x="2128" y="104"/>
                  <a:pt x="2120" y="88"/>
                  <a:pt x="2112" y="7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221" name="Freeform 15"/>
          <p:cNvSpPr/>
          <p:nvPr/>
        </p:nvSpPr>
        <p:spPr>
          <a:xfrm>
            <a:off x="1619672" y="3580374"/>
            <a:ext cx="3492500" cy="1295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200" h="816">
                <a:moveTo>
                  <a:pt x="0" y="816"/>
                </a:moveTo>
                <a:cubicBezTo>
                  <a:pt x="72" y="636"/>
                  <a:pt x="144" y="456"/>
                  <a:pt x="192" y="384"/>
                </a:cubicBezTo>
                <a:cubicBezTo>
                  <a:pt x="240" y="312"/>
                  <a:pt x="232" y="336"/>
                  <a:pt x="288" y="384"/>
                </a:cubicBezTo>
                <a:cubicBezTo>
                  <a:pt x="344" y="432"/>
                  <a:pt x="456" y="672"/>
                  <a:pt x="528" y="672"/>
                </a:cubicBezTo>
                <a:cubicBezTo>
                  <a:pt x="600" y="672"/>
                  <a:pt x="680" y="456"/>
                  <a:pt x="720" y="384"/>
                </a:cubicBezTo>
                <a:cubicBezTo>
                  <a:pt x="760" y="312"/>
                  <a:pt x="736" y="272"/>
                  <a:pt x="768" y="240"/>
                </a:cubicBezTo>
                <a:cubicBezTo>
                  <a:pt x="800" y="208"/>
                  <a:pt x="848" y="224"/>
                  <a:pt x="912" y="192"/>
                </a:cubicBezTo>
                <a:cubicBezTo>
                  <a:pt x="976" y="160"/>
                  <a:pt x="1088" y="40"/>
                  <a:pt x="1152" y="48"/>
                </a:cubicBezTo>
                <a:cubicBezTo>
                  <a:pt x="1216" y="56"/>
                  <a:pt x="1144" y="240"/>
                  <a:pt x="1296" y="240"/>
                </a:cubicBezTo>
                <a:cubicBezTo>
                  <a:pt x="1448" y="240"/>
                  <a:pt x="1928" y="88"/>
                  <a:pt x="2064" y="48"/>
                </a:cubicBezTo>
                <a:cubicBezTo>
                  <a:pt x="2200" y="8"/>
                  <a:pt x="2156" y="4"/>
                  <a:pt x="2112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/>
          </p:cNvSpPr>
          <p:nvPr>
            <p:ph idx="1"/>
          </p:nvPr>
        </p:nvSpPr>
        <p:spPr>
          <a:xfrm>
            <a:off x="381000" y="1412776"/>
            <a:ext cx="8229600" cy="4759424"/>
          </a:xfrm>
          <a:prstGeom prst="rect">
            <a:avLst/>
          </a:prstGeom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dirty="0"/>
              <a:t>对于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当且仅当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  <a:r>
              <a:rPr lang="en-US" altLang="zh-CN" dirty="0"/>
              <a:t> </a:t>
            </a:r>
          </a:p>
          <a:p>
            <a:pPr eaLnBrk="1" hangingPunct="1"/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sym typeface="Symbol" panose="05050102010706020507" pitchFamily="18" charset="2"/>
              </a:rPr>
              <a:t>:  </a:t>
            </a:r>
            <a:r>
              <a:rPr lang="zh-CN" altLang="en-US" sz="2800" dirty="0">
                <a:sym typeface="Symbol" panose="05050102010706020507" pitchFamily="18" charset="2"/>
              </a:rPr>
              <a:t>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上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zh-CN" sz="2800" dirty="0">
                <a:sym typeface="Symbol" panose="05050102010706020507" pitchFamily="18" charset="2"/>
              </a:rPr>
              <a:t>:  </a:t>
            </a:r>
            <a:r>
              <a:rPr lang="zh-CN" altLang="en-US" sz="2800" dirty="0">
                <a:sym typeface="Symbol" panose="05050102010706020507" pitchFamily="18" charset="2"/>
              </a:rPr>
              <a:t>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紧（确）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zh-CN" sz="2800" dirty="0">
                <a:sym typeface="Symbol" panose="05050102010706020507" pitchFamily="18" charset="2"/>
              </a:rPr>
              <a:t>:  </a:t>
            </a:r>
            <a:r>
              <a:rPr lang="zh-CN" altLang="en-US" sz="2800" dirty="0">
                <a:sym typeface="Symbol" panose="05050102010706020507" pitchFamily="18" charset="2"/>
              </a:rPr>
              <a:t>渐进</a:t>
            </a:r>
            <a:r>
              <a:rPr lang="zh-CN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下</a:t>
            </a:r>
            <a:r>
              <a:rPr lang="zh-CN" altLang="en-US" sz="2800" dirty="0">
                <a:sym typeface="Symbol" panose="05050102010706020507" pitchFamily="18" charset="2"/>
              </a:rPr>
              <a:t>界</a:t>
            </a:r>
            <a:endParaRPr lang="en-US" altLang="zh-CN" sz="2800" dirty="0">
              <a:sym typeface="Symbol" panose="05050102010706020507" pitchFamily="18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ACF49-DC47-1248-BDD2-42672FAD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15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BFC1E-6F6A-C244-B965-DF0031CA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,</a:t>
            </a:r>
            <a:r>
              <a:rPr lang="zh-CN" altLang="en-US" dirty="0">
                <a:sym typeface="Symbol" panose="05050102010706020507" pitchFamily="18" charset="2"/>
              </a:rPr>
              <a:t>标记的关系</a:t>
            </a:r>
            <a:endParaRPr lang="en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/>
          </p:cNvSpPr>
          <p:nvPr>
            <p:ph idx="1"/>
          </p:nvPr>
        </p:nvSpPr>
        <p:spPr>
          <a:xfrm>
            <a:off x="381000" y="1249375"/>
            <a:ext cx="8229600" cy="4759424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可以用来描述运行时间的最好情况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sym typeface="Symbol" panose="05050102010706020507" pitchFamily="18" charset="2"/>
              </a:rPr>
              <a:t>对所有输入都正确</a:t>
            </a:r>
            <a:endParaRPr lang="en-US" altLang="zh-CN" sz="2800" dirty="0">
              <a:solidFill>
                <a:srgbClr val="990099"/>
              </a:solidFill>
              <a:sym typeface="Symbol" panose="05050102010706020507" pitchFamily="18" charset="2"/>
            </a:endParaRPr>
          </a:p>
          <a:p>
            <a:pPr lvl="1"/>
            <a:r>
              <a:rPr lang="zh-CN" altLang="en-US" sz="2000" b="1" dirty="0">
                <a:solidFill>
                  <a:srgbClr val="FF0000"/>
                </a:solidFill>
              </a:rPr>
              <a:t>如果一种算法的最好运行时间是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最坏运行时间是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，但是这种情况说运行时间是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则有误，因为直接说运行时间，不加修饰语，意味着需要对所有可能的输入都成立。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可以用来描述问题</a:t>
            </a:r>
            <a:endParaRPr lang="en-US" altLang="zh-CN" sz="2800" dirty="0">
              <a:solidFill>
                <a:srgbClr val="9900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排序问题的时间复杂性是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zh-CN" sz="2400" dirty="0">
              <a:solidFill>
                <a:srgbClr val="990099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/>
            <a:endParaRPr lang="en-US" altLang="zh-CN" sz="2800" i="1" dirty="0">
              <a:sym typeface="Symbol" panose="05050102010706020507" pitchFamily="18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6581D-3D74-404B-8A73-DC4FEECA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16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0326A5-58DD-0140-A674-B537AB4D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ym typeface="Symbol" panose="05050102010706020507" pitchFamily="18" charset="2"/>
              </a:rPr>
              <a:t>关于</a:t>
            </a:r>
            <a:r>
              <a:rPr lang="en-US" altLang="zh-CN" dirty="0">
                <a:sym typeface="Symbol" panose="05050102010706020507" pitchFamily="18" charset="2"/>
              </a:rPr>
              <a:t></a:t>
            </a:r>
            <a:r>
              <a:rPr lang="en-US" altLang="zh-CN" i="1" dirty="0">
                <a:sym typeface="Symbol" panose="05050102010706020507" pitchFamily="18" charset="2"/>
              </a:rPr>
              <a:t> </a:t>
            </a:r>
            <a:r>
              <a:rPr lang="zh-CN" altLang="en-US" dirty="0">
                <a:sym typeface="Symbol" panose="05050102010706020507" pitchFamily="18" charset="2"/>
              </a:rPr>
              <a:t>标记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09558-C588-2043-8DAB-4E673D0D4450}"/>
              </a:ext>
            </a:extLst>
          </p:cNvPr>
          <p:cNvSpPr txBox="1"/>
          <p:nvPr/>
        </p:nvSpPr>
        <p:spPr>
          <a:xfrm>
            <a:off x="2267744" y="5520584"/>
            <a:ext cx="389262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u="sng" dirty="0">
                <a:solidFill>
                  <a:srgbClr val="FF0000"/>
                </a:solidFill>
              </a:rPr>
              <a:t>问题的下界</a:t>
            </a:r>
            <a:r>
              <a:rPr lang="zh-CN" altLang="en-US" sz="1800" dirty="0">
                <a:solidFill>
                  <a:srgbClr val="FF0000"/>
                </a:solidFill>
              </a:rPr>
              <a:t>是解决该问题的所有算法中所需要的最小时间复杂性。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8EB5E-E25C-CB4A-BE25-5D794B919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412776"/>
                <a:ext cx="8496944" cy="475942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CN" sz="2800" dirty="0"/>
                  <a:t>当渐进符号单独出现在等式或不等式中时</a:t>
                </a:r>
                <a:r>
                  <a:rPr lang="zh-CN" altLang="en-US" sz="2800" dirty="0"/>
                  <a:t>，例如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f(n)=O(n</a:t>
                </a:r>
                <a:r>
                  <a:rPr lang="en-US" altLang="zh-CN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此时意指集合的成员关系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f(n)</a:t>
                </a:r>
                <a:r>
                  <a:rPr lang="zh-CN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800" b="0" i="1" baseline="30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/>
                  <a:t>当渐进符号出现在某个公式中时</a:t>
                </a:r>
                <a:r>
                  <a:rPr lang="zh-CN" altLang="en-US" sz="2800" dirty="0"/>
                  <a:t>，例如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i="1" dirty="0"/>
                  <a:t> 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</a:t>
                </a:r>
                <a:r>
                  <a:rPr lang="en-US" altLang="zh-CN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+3n+1</a:t>
                </a:r>
                <a:r>
                  <a:rPr lang="zh-CN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</a:t>
                </a:r>
                <a:r>
                  <a:rPr lang="en-US" altLang="zh-CN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(n)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，此时意指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</a:t>
                </a:r>
                <a:r>
                  <a:rPr lang="en-US" altLang="zh-CN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+3n+1=2n</a:t>
                </a:r>
                <a:r>
                  <a:rPr lang="en-US" altLang="zh-CN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f(n),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其中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f(n)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是集合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(n)</a:t>
                </a: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的某个函数，比如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f(n)</a:t>
                </a:r>
                <a:r>
                  <a:rPr lang="zh-CN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=</a:t>
                </a:r>
                <a:r>
                  <a:rPr lang="zh-CN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3n+1</a:t>
                </a:r>
                <a:endParaRPr lang="en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8EB5E-E25C-CB4A-BE25-5D794B919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412776"/>
                <a:ext cx="8496944" cy="4759424"/>
              </a:xfrm>
              <a:prstGeom prst="rect">
                <a:avLst/>
              </a:prstGeom>
              <a:blipFill>
                <a:blip r:embed="rId2"/>
                <a:stretch>
                  <a:fillRect l="-1493" t="-798" r="-26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CEF14-7E1D-4747-928F-AFA059E3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17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2E7F-CF7D-1B42-8F00-AAD649F8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等式和不等式中的渐进符号</a:t>
            </a:r>
          </a:p>
        </p:txBody>
      </p:sp>
    </p:spTree>
    <p:extLst>
      <p:ext uri="{BB962C8B-B14F-4D97-AF65-F5344CB8AC3E}">
        <p14:creationId xmlns:p14="http://schemas.microsoft.com/office/powerpoint/2010/main" val="2759344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3"/>
          <p:cNvSpPr>
            <a:spLocks noGrp="1"/>
          </p:cNvSpPr>
          <p:nvPr>
            <p:ph idx="1"/>
          </p:nvPr>
        </p:nvSpPr>
        <p:spPr>
          <a:xfrm>
            <a:off x="571500" y="1102519"/>
            <a:ext cx="7848600" cy="2133600"/>
          </a:xfrm>
          <a:prstGeom prst="rect">
            <a:avLst/>
          </a:prstGeom>
        </p:spPr>
        <p:txBody>
          <a:bodyPr wrap="square" lIns="91440" tIns="45720" rIns="91440" bIns="45720" anchor="t">
            <a:normAutofit lnSpcReduction="10000"/>
          </a:bodyPr>
          <a:lstStyle/>
          <a:p>
            <a:pPr marL="0" indent="0" eaLnBrk="1" hangingPunct="1">
              <a:buNone/>
            </a:pPr>
            <a:r>
              <a:rPr lang="zh-CN" altLang="en-US" sz="2800" dirty="0">
                <a:solidFill>
                  <a:srgbClr val="C00000"/>
                </a:solidFill>
              </a:rPr>
              <a:t>定义：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800" dirty="0"/>
              <a:t>给定一个函数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/>
              <a:t>,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/>
              <a:t>: </a:t>
            </a:r>
            <a:r>
              <a:rPr lang="zh-CN" altLang="en-US" sz="2400" dirty="0"/>
              <a:t>对于</a:t>
            </a:r>
            <a:r>
              <a:rPr lang="zh-CN" altLang="en-US" sz="2400" b="1" dirty="0">
                <a:solidFill>
                  <a:srgbClr val="FF0000"/>
                </a:solidFill>
              </a:rPr>
              <a:t>任意</a:t>
            </a:r>
            <a:r>
              <a:rPr lang="zh-CN" altLang="en-US" sz="2400" dirty="0"/>
              <a:t>正常数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i="1" dirty="0"/>
              <a:t>，</a:t>
            </a:r>
            <a:r>
              <a:rPr lang="zh-CN" altLang="en-US" sz="2400" dirty="0"/>
              <a:t>存在一个正数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/>
              <a:t>，从而对所有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baseline="-25000" dirty="0"/>
              <a:t>，</a:t>
            </a:r>
            <a:r>
              <a:rPr lang="zh-CN" altLang="en-US" sz="2400" dirty="0"/>
              <a:t>满足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/>
              <a:t>}</a:t>
            </a:r>
          </a:p>
          <a:p>
            <a:pPr lvl="1" eaLnBrk="1" hangingPunct="1"/>
            <a:r>
              <a:rPr lang="zh-CN" altLang="en-US" sz="2400" dirty="0"/>
              <a:t>记作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400" dirty="0"/>
              <a:t>, </a:t>
            </a:r>
            <a:r>
              <a:rPr lang="zh-CN" altLang="en-US" sz="2400" dirty="0"/>
              <a:t>或者简写为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altLang="zh-CN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1CAE8-982C-7840-891E-4AA01CEC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18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A16AA2-4631-C748-9594-147F498A7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ym typeface="Symbol" panose="05050102010706020507" pitchFamily="18" charset="2"/>
              </a:rPr>
              <a:t>严格低阶函数集合</a:t>
            </a:r>
            <a:endParaRPr lang="en-CN" dirty="0"/>
          </a:p>
        </p:txBody>
      </p:sp>
      <p:sp>
        <p:nvSpPr>
          <p:cNvPr id="100356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57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58" name="Text Box 6"/>
          <p:cNvSpPr txBox="1"/>
          <p:nvPr/>
        </p:nvSpPr>
        <p:spPr>
          <a:xfrm>
            <a:off x="3263900" y="5792229"/>
            <a:ext cx="214630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))</a:t>
            </a:r>
          </a:p>
        </p:txBody>
      </p:sp>
      <p:sp>
        <p:nvSpPr>
          <p:cNvPr id="100359" name="Freeform 7"/>
          <p:cNvSpPr/>
          <p:nvPr/>
        </p:nvSpPr>
        <p:spPr>
          <a:xfrm>
            <a:off x="1600200" y="3733800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0" name="Line 8"/>
          <p:cNvSpPr/>
          <p:nvPr/>
        </p:nvSpPr>
        <p:spPr>
          <a:xfrm>
            <a:off x="2362200" y="4800600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61" name="Text Box 9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00362" name="Text Box 10"/>
          <p:cNvSpPr txBox="1"/>
          <p:nvPr/>
        </p:nvSpPr>
        <p:spPr>
          <a:xfrm>
            <a:off x="2209800" y="56388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0363" name="Text Box 11"/>
          <p:cNvSpPr txBox="1"/>
          <p:nvPr/>
        </p:nvSpPr>
        <p:spPr>
          <a:xfrm>
            <a:off x="4800600" y="3429000"/>
            <a:ext cx="8604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0364" name="Text Box 12"/>
          <p:cNvSpPr txBox="1"/>
          <p:nvPr/>
        </p:nvSpPr>
        <p:spPr>
          <a:xfrm>
            <a:off x="5105400" y="4343400"/>
            <a:ext cx="7699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0365" name="Freeform 13"/>
          <p:cNvSpPr/>
          <p:nvPr/>
        </p:nvSpPr>
        <p:spPr>
          <a:xfrm>
            <a:off x="1600200" y="4343400"/>
            <a:ext cx="3581400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256" h="544">
                <a:moveTo>
                  <a:pt x="0" y="0"/>
                </a:moveTo>
                <a:cubicBezTo>
                  <a:pt x="32" y="124"/>
                  <a:pt x="64" y="248"/>
                  <a:pt x="96" y="336"/>
                </a:cubicBezTo>
                <a:cubicBezTo>
                  <a:pt x="128" y="424"/>
                  <a:pt x="160" y="512"/>
                  <a:pt x="192" y="528"/>
                </a:cubicBezTo>
                <a:cubicBezTo>
                  <a:pt x="224" y="544"/>
                  <a:pt x="272" y="504"/>
                  <a:pt x="288" y="432"/>
                </a:cubicBezTo>
                <a:cubicBezTo>
                  <a:pt x="304" y="360"/>
                  <a:pt x="272" y="160"/>
                  <a:pt x="288" y="96"/>
                </a:cubicBezTo>
                <a:cubicBezTo>
                  <a:pt x="304" y="32"/>
                  <a:pt x="352" y="16"/>
                  <a:pt x="384" y="48"/>
                </a:cubicBezTo>
                <a:cubicBezTo>
                  <a:pt x="416" y="80"/>
                  <a:pt x="432" y="216"/>
                  <a:pt x="480" y="288"/>
                </a:cubicBezTo>
                <a:cubicBezTo>
                  <a:pt x="528" y="360"/>
                  <a:pt x="576" y="448"/>
                  <a:pt x="672" y="480"/>
                </a:cubicBezTo>
                <a:cubicBezTo>
                  <a:pt x="768" y="512"/>
                  <a:pt x="912" y="512"/>
                  <a:pt x="1056" y="480"/>
                </a:cubicBezTo>
                <a:cubicBezTo>
                  <a:pt x="1200" y="448"/>
                  <a:pt x="1400" y="344"/>
                  <a:pt x="1536" y="288"/>
                </a:cubicBezTo>
                <a:cubicBezTo>
                  <a:pt x="1672" y="232"/>
                  <a:pt x="1776" y="160"/>
                  <a:pt x="1872" y="144"/>
                </a:cubicBezTo>
                <a:cubicBezTo>
                  <a:pt x="1968" y="128"/>
                  <a:pt x="2048" y="200"/>
                  <a:pt x="2112" y="192"/>
                </a:cubicBezTo>
                <a:cubicBezTo>
                  <a:pt x="2176" y="184"/>
                  <a:pt x="2216" y="140"/>
                  <a:pt x="2256" y="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6" name="Freeform 14"/>
          <p:cNvSpPr/>
          <p:nvPr/>
        </p:nvSpPr>
        <p:spPr>
          <a:xfrm>
            <a:off x="1600200" y="4241800"/>
            <a:ext cx="3429000" cy="1549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60" h="976">
                <a:moveTo>
                  <a:pt x="0" y="976"/>
                </a:moveTo>
                <a:cubicBezTo>
                  <a:pt x="68" y="800"/>
                  <a:pt x="136" y="624"/>
                  <a:pt x="192" y="544"/>
                </a:cubicBezTo>
                <a:cubicBezTo>
                  <a:pt x="248" y="464"/>
                  <a:pt x="288" y="488"/>
                  <a:pt x="336" y="496"/>
                </a:cubicBezTo>
                <a:cubicBezTo>
                  <a:pt x="384" y="504"/>
                  <a:pt x="432" y="576"/>
                  <a:pt x="480" y="592"/>
                </a:cubicBezTo>
                <a:cubicBezTo>
                  <a:pt x="528" y="608"/>
                  <a:pt x="576" y="616"/>
                  <a:pt x="624" y="592"/>
                </a:cubicBezTo>
                <a:cubicBezTo>
                  <a:pt x="672" y="568"/>
                  <a:pt x="720" y="472"/>
                  <a:pt x="768" y="448"/>
                </a:cubicBezTo>
                <a:cubicBezTo>
                  <a:pt x="816" y="424"/>
                  <a:pt x="840" y="472"/>
                  <a:pt x="912" y="448"/>
                </a:cubicBezTo>
                <a:cubicBezTo>
                  <a:pt x="984" y="424"/>
                  <a:pt x="1128" y="344"/>
                  <a:pt x="1200" y="304"/>
                </a:cubicBezTo>
                <a:cubicBezTo>
                  <a:pt x="1272" y="264"/>
                  <a:pt x="1296" y="224"/>
                  <a:pt x="1344" y="208"/>
                </a:cubicBezTo>
                <a:cubicBezTo>
                  <a:pt x="1392" y="192"/>
                  <a:pt x="1416" y="224"/>
                  <a:pt x="1488" y="208"/>
                </a:cubicBezTo>
                <a:cubicBezTo>
                  <a:pt x="1560" y="192"/>
                  <a:pt x="1712" y="144"/>
                  <a:pt x="1776" y="112"/>
                </a:cubicBezTo>
                <a:cubicBezTo>
                  <a:pt x="1840" y="80"/>
                  <a:pt x="1824" y="32"/>
                  <a:pt x="1872" y="16"/>
                </a:cubicBezTo>
                <a:cubicBezTo>
                  <a:pt x="1920" y="0"/>
                  <a:pt x="2016" y="16"/>
                  <a:pt x="2064" y="16"/>
                </a:cubicBezTo>
                <a:cubicBezTo>
                  <a:pt x="2112" y="16"/>
                  <a:pt x="2136" y="16"/>
                  <a:pt x="2160" y="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7" name="Text Box 15"/>
          <p:cNvSpPr txBox="1"/>
          <p:nvPr/>
        </p:nvSpPr>
        <p:spPr>
          <a:xfrm>
            <a:off x="5029200" y="3886200"/>
            <a:ext cx="1379538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1/2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0368" name="Freeform 17"/>
          <p:cNvSpPr/>
          <p:nvPr/>
        </p:nvSpPr>
        <p:spPr>
          <a:xfrm>
            <a:off x="1600200" y="3403600"/>
            <a:ext cx="2819400" cy="22352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776" h="1408">
                <a:moveTo>
                  <a:pt x="0" y="1408"/>
                </a:moveTo>
                <a:cubicBezTo>
                  <a:pt x="8" y="1168"/>
                  <a:pt x="16" y="928"/>
                  <a:pt x="48" y="832"/>
                </a:cubicBezTo>
                <a:cubicBezTo>
                  <a:pt x="80" y="736"/>
                  <a:pt x="144" y="872"/>
                  <a:pt x="192" y="832"/>
                </a:cubicBezTo>
                <a:cubicBezTo>
                  <a:pt x="240" y="792"/>
                  <a:pt x="288" y="624"/>
                  <a:pt x="336" y="592"/>
                </a:cubicBezTo>
                <a:cubicBezTo>
                  <a:pt x="384" y="560"/>
                  <a:pt x="432" y="656"/>
                  <a:pt x="480" y="640"/>
                </a:cubicBezTo>
                <a:cubicBezTo>
                  <a:pt x="528" y="624"/>
                  <a:pt x="568" y="520"/>
                  <a:pt x="624" y="496"/>
                </a:cubicBezTo>
                <a:cubicBezTo>
                  <a:pt x="680" y="472"/>
                  <a:pt x="760" y="544"/>
                  <a:pt x="816" y="496"/>
                </a:cubicBezTo>
                <a:cubicBezTo>
                  <a:pt x="872" y="448"/>
                  <a:pt x="912" y="256"/>
                  <a:pt x="960" y="208"/>
                </a:cubicBezTo>
                <a:cubicBezTo>
                  <a:pt x="1008" y="160"/>
                  <a:pt x="1032" y="224"/>
                  <a:pt x="1104" y="208"/>
                </a:cubicBezTo>
                <a:cubicBezTo>
                  <a:pt x="1176" y="192"/>
                  <a:pt x="1296" y="144"/>
                  <a:pt x="1392" y="112"/>
                </a:cubicBezTo>
                <a:cubicBezTo>
                  <a:pt x="1488" y="80"/>
                  <a:pt x="1616" y="32"/>
                  <a:pt x="1680" y="16"/>
                </a:cubicBezTo>
                <a:cubicBezTo>
                  <a:pt x="1744" y="0"/>
                  <a:pt x="1760" y="8"/>
                  <a:pt x="1776" y="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9" name="Text Box 18"/>
          <p:cNvSpPr txBox="1"/>
          <p:nvPr/>
        </p:nvSpPr>
        <p:spPr>
          <a:xfrm>
            <a:off x="4419600" y="3048000"/>
            <a:ext cx="1063625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00370" name="Line 19"/>
          <p:cNvSpPr/>
          <p:nvPr/>
        </p:nvSpPr>
        <p:spPr>
          <a:xfrm>
            <a:off x="2057400" y="4572000"/>
            <a:ext cx="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71" name="Line 20"/>
          <p:cNvSpPr/>
          <p:nvPr/>
        </p:nvSpPr>
        <p:spPr>
          <a:xfrm>
            <a:off x="2667000" y="5105400"/>
            <a:ext cx="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72" name="Text Box 21"/>
          <p:cNvSpPr txBox="1"/>
          <p:nvPr/>
        </p:nvSpPr>
        <p:spPr>
          <a:xfrm>
            <a:off x="1828800" y="56388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00373" name="Text Box 22"/>
          <p:cNvSpPr txBox="1"/>
          <p:nvPr/>
        </p:nvSpPr>
        <p:spPr>
          <a:xfrm>
            <a:off x="2590800" y="56388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/>
          </p:cNvSpPr>
          <p:nvPr>
            <p:ph idx="1"/>
          </p:nvPr>
        </p:nvSpPr>
        <p:spPr>
          <a:xfrm>
            <a:off x="457200" y="1295400"/>
            <a:ext cx="7924800" cy="4724400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 dirty="0"/>
              <a:t>标记可能是或不是紧的</a:t>
            </a:r>
            <a:endParaRPr lang="en-US" altLang="zh-CN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/>
              <a:t> </a:t>
            </a:r>
            <a:r>
              <a:rPr lang="zh-CN" altLang="en-US" dirty="0"/>
              <a:t>是紧的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不是紧的</a:t>
            </a:r>
            <a:r>
              <a:rPr lang="en-US" altLang="zh-CN" dirty="0"/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 dirty="0"/>
              <a:t>标记用于标记上界但不是紧的情况</a:t>
            </a:r>
            <a:endParaRPr lang="en-US" altLang="zh-CN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/>
              <a:t>, </a:t>
            </a:r>
            <a:r>
              <a:rPr lang="zh-CN" altLang="en-US" dirty="0"/>
              <a:t>但是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/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区别</a:t>
            </a:r>
            <a:r>
              <a:rPr lang="en-US" altLang="zh-CN" sz="2400" dirty="0"/>
              <a:t>: </a:t>
            </a:r>
            <a:r>
              <a:rPr lang="zh-CN" altLang="en-US" sz="2400" dirty="0">
                <a:solidFill>
                  <a:srgbClr val="FF0000"/>
                </a:solidFill>
              </a:rPr>
              <a:t>存在某个</a:t>
            </a:r>
            <a:r>
              <a:rPr lang="zh-CN" altLang="en-US" sz="2400" dirty="0"/>
              <a:t>正常数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/>
              <a:t>在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 dirty="0"/>
              <a:t>标记中，但</a:t>
            </a:r>
            <a:r>
              <a:rPr lang="zh-CN" altLang="en-US" sz="2400" dirty="0">
                <a:solidFill>
                  <a:srgbClr val="FF0000"/>
                </a:solidFill>
              </a:rPr>
              <a:t>所有</a:t>
            </a:r>
            <a:r>
              <a:rPr lang="zh-CN" altLang="en-US" sz="2400" dirty="0"/>
              <a:t>正常数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/>
              <a:t>在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 dirty="0"/>
              <a:t>标记中</a:t>
            </a:r>
            <a:r>
              <a:rPr lang="en-US" altLang="zh-CN" sz="24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0F5F5-9A5F-C641-8A2B-EDEEB863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19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922C35-73F1-AA4C-8E1D-86A4F2BF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dirty="0"/>
              <a:t>标记</a:t>
            </a:r>
            <a:endParaRPr lang="en-C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25" y="5061390"/>
            <a:ext cx="7503368" cy="143730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E8F4CB-5210-594F-87B8-B824EF0A0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25" y="4174600"/>
            <a:ext cx="4411960" cy="851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6" name="Rectangle 13"/>
          <p:cNvSpPr>
            <a:spLocks noChangeArrowheads="1"/>
          </p:cNvSpPr>
          <p:nvPr/>
        </p:nvSpPr>
        <p:spPr bwMode="auto">
          <a:xfrm>
            <a:off x="1403350" y="1341438"/>
            <a:ext cx="5472113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2.1 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计算复杂性函数的阶 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2.2  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和式的估计与界限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2.3  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递归方程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3C1DF-D753-1448-A3A9-AE7D21DE56FC}"/>
              </a:ext>
            </a:extLst>
          </p:cNvPr>
          <p:cNvSpPr txBox="1"/>
          <p:nvPr/>
        </p:nvSpPr>
        <p:spPr>
          <a:xfrm>
            <a:off x="2159732" y="5589240"/>
            <a:ext cx="4824536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阅读</a:t>
            </a:r>
            <a:r>
              <a:rPr lang="en-US" altLang="zh-CN" sz="3200" dirty="0">
                <a:solidFill>
                  <a:srgbClr val="FF0000"/>
                </a:solidFill>
              </a:rPr>
              <a:t>《</a:t>
            </a:r>
            <a:r>
              <a:rPr lang="zh-CN" altLang="en-US" sz="3200" dirty="0">
                <a:solidFill>
                  <a:srgbClr val="FF0000"/>
                </a:solidFill>
              </a:rPr>
              <a:t>算法导论</a:t>
            </a:r>
            <a:r>
              <a:rPr lang="en-US" altLang="zh-CN" sz="3200" dirty="0">
                <a:solidFill>
                  <a:srgbClr val="FF0000"/>
                </a:solidFill>
              </a:rPr>
              <a:t>》</a:t>
            </a:r>
            <a:r>
              <a:rPr lang="zh-CN" altLang="en-CN" sz="3200" dirty="0">
                <a:solidFill>
                  <a:srgbClr val="FF0000"/>
                </a:solidFill>
              </a:rPr>
              <a:t>第三章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79417-DEFF-D84E-8087-EDC3EFBF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A2A3EE-2F99-514A-B5AA-D121766EC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ym typeface="+mn-ea"/>
              </a:rPr>
              <a:t>本章内容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6FE96-7917-8046-AD00-991D07D6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0D3F8-F95E-E241-AE4E-6FD3A5D538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848" y="1412776"/>
                <a:ext cx="8229600" cy="475942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CN" dirty="0"/>
                  <a:t>例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：证明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</a:t>
                </a:r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o(n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lvl="1" indent="0">
                  <a:buNone/>
                </a:pP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：对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c&gt;0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，欲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必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2&lt;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。所以，对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c&gt;0,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时，对所有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2n&lt;cn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例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：证明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o(n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lvl="1" indent="0">
                  <a:buNone/>
                </a:pPr>
                <a:r>
                  <a:rPr lang="en-US" dirty="0" err="1"/>
                  <a:t>证明</a:t>
                </a:r>
                <a:r>
                  <a:rPr lang="zh-CN" altLang="en-US" dirty="0"/>
                  <a:t>： 当</a:t>
                </a:r>
                <a:r>
                  <a:rPr lang="en-US" altLang="zh-CN" i="1" dirty="0"/>
                  <a:t>c</a:t>
                </a:r>
                <a:r>
                  <a:rPr lang="en-US" altLang="zh-CN" dirty="0"/>
                  <a:t>=1</a:t>
                </a:r>
                <a:r>
                  <a:rPr lang="zh-CN" altLang="en-US" dirty="0"/>
                  <a:t>时，对于任何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当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&lt;cn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都不成立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0D3F8-F95E-E241-AE4E-6FD3A5D53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848" y="1412776"/>
                <a:ext cx="8229600" cy="4759424"/>
              </a:xfrm>
              <a:blipFill>
                <a:blip r:embed="rId2"/>
                <a:stretch>
                  <a:fillRect l="-1233" t="-18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6D74-5AD1-7D4A-9B03-AC5E16B7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20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0796D-264C-994B-8FE1-241BC19E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ym typeface="Symbol" panose="05050102010706020507" pitchFamily="18" charset="2"/>
              </a:rPr>
              <a:t>严格低阶函数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09D0C-07A9-3949-BAF9-C178050A94ED}"/>
              </a:ext>
            </a:extLst>
          </p:cNvPr>
          <p:cNvSpPr txBox="1"/>
          <p:nvPr/>
        </p:nvSpPr>
        <p:spPr>
          <a:xfrm>
            <a:off x="5508104" y="3607822"/>
            <a:ext cx="3456384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注：可以对不同的</a:t>
            </a:r>
            <a:r>
              <a:rPr lang="en-US" altLang="zh-CN" sz="1800" dirty="0">
                <a:solidFill>
                  <a:srgbClr val="FF0000"/>
                </a:solidFill>
              </a:rPr>
              <a:t>c</a:t>
            </a:r>
            <a:r>
              <a:rPr lang="zh-CN" altLang="en-US" sz="1800" dirty="0">
                <a:solidFill>
                  <a:srgbClr val="FF0000"/>
                </a:solidFill>
              </a:rPr>
              <a:t>选取不同的</a:t>
            </a:r>
            <a:r>
              <a:rPr lang="en-US" altLang="zh-CN" sz="1800" dirty="0">
                <a:solidFill>
                  <a:srgbClr val="FF0000"/>
                </a:solidFill>
              </a:rPr>
              <a:t>n</a:t>
            </a:r>
            <a:r>
              <a:rPr lang="en-US" altLang="zh-CN" sz="1800" baseline="-25000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807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3"/>
          <p:cNvSpPr>
            <a:spLocks noGrp="1"/>
          </p:cNvSpPr>
          <p:nvPr>
            <p:ph idx="1"/>
          </p:nvPr>
        </p:nvSpPr>
        <p:spPr>
          <a:xfrm>
            <a:off x="304800" y="1181751"/>
            <a:ext cx="8077200" cy="5009728"/>
          </a:xfrm>
          <a:prstGeom prst="rect">
            <a:avLst/>
          </a:prstGeom>
        </p:spPr>
        <p:txBody>
          <a:bodyPr wrap="square" lIns="91440" tIns="45720" rIns="91440" bIns="45720" anchor="t">
            <a:normAutofit fontScale="92500" lnSpcReduction="10000"/>
          </a:bodyPr>
          <a:lstStyle/>
          <a:p>
            <a:pPr eaLnBrk="1" hangingPunct="1"/>
            <a:r>
              <a:rPr lang="zh-CN" altLang="en-US" sz="2800" dirty="0"/>
              <a:t>对于给定函数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/>
              <a:t>,</a:t>
            </a:r>
          </a:p>
          <a:p>
            <a:pPr lvl="1"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(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))={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/>
              <a:t>: </a:t>
            </a:r>
            <a:r>
              <a:rPr lang="zh-CN" altLang="en-US" sz="2400" dirty="0"/>
              <a:t>对于</a:t>
            </a:r>
            <a:r>
              <a:rPr lang="zh-CN" altLang="en-US" sz="2400" b="1" dirty="0">
                <a:solidFill>
                  <a:srgbClr val="FF0000"/>
                </a:solidFill>
              </a:rPr>
              <a:t>任意</a:t>
            </a:r>
            <a:r>
              <a:rPr lang="zh-CN" altLang="en-US" sz="2400" dirty="0"/>
              <a:t>正常数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存在正数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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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)}</a:t>
            </a:r>
          </a:p>
          <a:p>
            <a:pPr lvl="1" eaLnBrk="1" hangingPunct="1"/>
            <a:r>
              <a:rPr lang="zh-CN" altLang="en-US" sz="2400" dirty="0"/>
              <a:t>记作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 (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或者简记为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(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标记与</a:t>
            </a:r>
            <a:r>
              <a:rPr lang="en-US" altLang="zh-CN" sz="2800" dirty="0">
                <a:sym typeface="Symbol" panose="05050102010706020507" pitchFamily="18" charset="2"/>
              </a:rPr>
              <a:t></a:t>
            </a:r>
            <a:r>
              <a:rPr lang="zh-CN" altLang="en-US" sz="2800" dirty="0">
                <a:sym typeface="Symbol" panose="05050102010706020507" pitchFamily="18" charset="2"/>
              </a:rPr>
              <a:t>标记的关系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类似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标记与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标记的关系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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表示不紧的下界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 lvl="1" eaLnBrk="1" hangingPunct="1"/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/2 = (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但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/2  (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</a:p>
          <a:p>
            <a:pPr eaLnBrk="1" hangingPunct="1"/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(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当且仅当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  <a:p>
            <a:pPr marL="0" indent="0" eaLnBrk="1" hangingPunct="1">
              <a:buNone/>
            </a:pPr>
            <a:r>
              <a:rPr lang="en-US" altLang="zh-CN" sz="2800" dirty="0">
                <a:sym typeface="Symbol" panose="05050102010706020507" pitchFamily="18" charset="2"/>
              </a:rPr>
              <a:t>           </a:t>
            </a:r>
          </a:p>
          <a:p>
            <a:pPr eaLnBrk="1" hangingPunct="1"/>
            <a:endParaRPr lang="en-US" altLang="zh-CN" sz="2800" dirty="0">
              <a:sym typeface="Symbol" panose="05050102010706020507" pitchFamily="18" charset="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A3895-E039-EE42-AA22-571FFAAE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21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722284-249F-5745-B2CF-4038CABB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ym typeface="Symbol" panose="05050102010706020507" pitchFamily="18" charset="2"/>
              </a:rPr>
              <a:t>严格高阶函数集合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D8916-29FC-7746-8C1B-CBB71D58287A}"/>
                  </a:ext>
                </a:extLst>
              </p:cNvPr>
              <p:cNvSpPr txBox="1"/>
              <p:nvPr/>
            </p:nvSpPr>
            <p:spPr>
              <a:xfrm>
                <a:off x="2975248" y="5376809"/>
                <a:ext cx="2736304" cy="897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→∝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</m:func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D8916-29FC-7746-8C1B-CBB71D582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248" y="5376809"/>
                <a:ext cx="2736304" cy="897105"/>
              </a:xfrm>
              <a:prstGeom prst="rect">
                <a:avLst/>
              </a:prstGeom>
              <a:blipFill>
                <a:blip r:embed="rId3"/>
                <a:stretch>
                  <a:fillRect t="-4225" b="-169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/>
          </p:cNvSpPr>
          <p:nvPr>
            <p:ph idx="1"/>
          </p:nvPr>
        </p:nvSpPr>
        <p:spPr>
          <a:xfrm>
            <a:off x="683568" y="1196752"/>
            <a:ext cx="8077200" cy="4824536"/>
          </a:xfrm>
          <a:prstGeom prst="rect">
            <a:avLst/>
          </a:prstGeom>
        </p:spPr>
        <p:txBody>
          <a:bodyPr wrap="square" lIns="91440" tIns="45720" rIns="91440" bIns="45720" anchor="t">
            <a:normAutofit lnSpcReduction="10000"/>
          </a:bodyPr>
          <a:lstStyle/>
          <a:p>
            <a:pPr eaLnBrk="1" hangingPunct="1"/>
            <a:r>
              <a:rPr lang="zh-CN" altLang="en-US" sz="2800" dirty="0">
                <a:solidFill>
                  <a:srgbClr val="990099"/>
                </a:solidFill>
              </a:rPr>
              <a:t>传递性</a:t>
            </a:r>
            <a:r>
              <a:rPr lang="en-US" altLang="zh-CN" sz="2800" dirty="0"/>
              <a:t>: </a:t>
            </a:r>
            <a:r>
              <a:rPr lang="zh-CN" altLang="en-US" sz="2800" dirty="0"/>
              <a:t>所有五个标记</a:t>
            </a:r>
            <a:endParaRPr lang="en-US" altLang="zh-CN" sz="2800" dirty="0"/>
          </a:p>
          <a:p>
            <a:pPr lvl="1" eaLnBrk="1" hangingPunct="1">
              <a:lnSpc>
                <a:spcPct val="125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且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自反性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,  .</a:t>
            </a:r>
          </a:p>
          <a:p>
            <a:pPr lvl="1" eaLnBrk="1" hangingPunct="1">
              <a:lnSpc>
                <a:spcPct val="125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对称性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 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当且仅当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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800" dirty="0">
                <a:solidFill>
                  <a:srgbClr val="99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反（转置）对称性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当且仅当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  <a:endParaRPr lang="en-US" altLang="zh-CN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当且仅当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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2AD8F-0194-8546-A1A5-B6DF6559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22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8F2667-D3AF-5248-8AB7-F127E56C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渐进符号的性质</a:t>
            </a:r>
            <a:endParaRPr lang="en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0022" y="1219518"/>
            <a:ext cx="79406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同阶函数集合</a:t>
            </a:r>
            <a:r>
              <a:rPr kumimoji="1" lang="zh-CN" altLang="en-US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：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sym typeface="Symbol" panose="05050102010706020507" pitchFamily="18" charset="2"/>
              </a:rPr>
              <a:t>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(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g(n)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)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=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{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f(n) | c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1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 c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2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&gt;0,  n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0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</a:t>
            </a:r>
            <a:r>
              <a:rPr kumimoji="1" lang="zh-CN" altLang="en-US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n&gt;n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0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, c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1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g(n)f(n)c</a:t>
            </a:r>
            <a:r>
              <a:rPr kumimoji="1" lang="en-US" altLang="zh-CN" i="1" baseline="-25000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2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g(n)</a:t>
            </a:r>
            <a:r>
              <a:rPr kumimoji="1" lang="en-US" altLang="zh-CN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} 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1192" y="2223631"/>
            <a:ext cx="70059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低阶函数集合</a:t>
            </a:r>
            <a:r>
              <a:rPr lang="zh-CN" altLang="en-US" i="1" dirty="0">
                <a:sym typeface="Symbol" panose="05050102010706020507" pitchFamily="18" charset="2"/>
              </a:rPr>
              <a:t>：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|</a:t>
            </a:r>
            <a:r>
              <a:rPr lang="en-US" altLang="zh-CN" dirty="0">
                <a:sym typeface="+mn-ea"/>
              </a:rPr>
              <a:t> 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c</a:t>
            </a:r>
            <a:r>
              <a:rPr lang="zh-CN" altLang="en-US" i="1" dirty="0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kumimoji="1" lang="zh-CN" altLang="en-US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0070C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)}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96595" y="4130675"/>
            <a:ext cx="69151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高阶函数集合</a:t>
            </a:r>
            <a:r>
              <a:rPr lang="zh-CN" altLang="en-US" dirty="0">
                <a:sym typeface="Symbol" panose="05050102010706020507" pitchFamily="18" charset="2"/>
              </a:rPr>
              <a:t>：</a:t>
            </a:r>
            <a:r>
              <a:rPr lang="en-US" altLang="zh-CN" dirty="0">
                <a:sym typeface="Symbol" panose="05050102010706020507" pitchFamily="18" charset="2"/>
              </a:rPr>
              <a:t>(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): 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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c</a:t>
            </a:r>
            <a:r>
              <a:rPr lang="zh-CN" altLang="en-US" i="1" dirty="0">
                <a:solidFill>
                  <a:srgbClr val="0070C0"/>
                </a:solidFill>
                <a:sym typeface="+mn-ea"/>
              </a:rPr>
              <a:t>，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&gt;0</a:t>
            </a:r>
            <a:r>
              <a:rPr lang="en-US" altLang="zh-CN" dirty="0">
                <a:solidFill>
                  <a:srgbClr val="0070C0"/>
                </a:solidFill>
                <a:sym typeface="+mn-ea"/>
              </a:rPr>
              <a:t> 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0070C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0070C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0070C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0070C0"/>
                </a:solidFill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 </a:t>
            </a:r>
            <a:r>
              <a:rPr lang="en-US" altLang="zh-CN" dirty="0"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)}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36592" y="5085184"/>
            <a:ext cx="760412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严格高阶函数集合</a:t>
            </a:r>
            <a:r>
              <a:rPr lang="zh-CN" altLang="en-US" dirty="0">
                <a:sym typeface="Symbol" panose="05050102010706020507" pitchFamily="18" charset="2"/>
              </a:rPr>
              <a:t>：</a:t>
            </a:r>
            <a:r>
              <a:rPr lang="en-US" altLang="zh-CN" dirty="0">
                <a:sym typeface="Symbol" panose="05050102010706020507" pitchFamily="18" charset="2"/>
              </a:rPr>
              <a:t>(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): 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c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 </a:t>
            </a:r>
            <a:r>
              <a:rPr kumimoji="1" lang="zh-CN" altLang="en-US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 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 </a:t>
            </a:r>
            <a:r>
              <a:rPr kumimoji="1" lang="zh-CN" altLang="en-US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，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 </a:t>
            </a:r>
          </a:p>
          <a:p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 </a:t>
            </a:r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  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 </a:t>
            </a:r>
            <a:r>
              <a:rPr lang="en-US" altLang="zh-CN" dirty="0">
                <a:sym typeface="Symbol" panose="05050102010706020507" pitchFamily="18" charset="2"/>
              </a:rPr>
              <a:t>&lt;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)}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4377" y="3211850"/>
            <a:ext cx="75463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严格低阶函数集合</a:t>
            </a:r>
            <a:r>
              <a:rPr lang="zh-CN" altLang="en-US" b="1" dirty="0">
                <a:sym typeface="Symbol" panose="05050102010706020507" pitchFamily="18" charset="2"/>
              </a:rPr>
              <a:t>：</a:t>
            </a:r>
            <a:r>
              <a:rPr lang="en-US" altLang="zh-CN" i="1" dirty="0">
                <a:sym typeface="Symbol" panose="05050102010706020507" pitchFamily="18" charset="2"/>
              </a:rPr>
              <a:t>o</a:t>
            </a:r>
            <a:r>
              <a:rPr lang="en-US" altLang="zh-CN" dirty="0">
                <a:sym typeface="Symbol" panose="05050102010706020507" pitchFamily="18" charset="2"/>
              </a:rPr>
              <a:t>(</a:t>
            </a:r>
            <a:r>
              <a:rPr lang="en-US" altLang="zh-CN" i="1" dirty="0">
                <a:sym typeface="+mn-ea"/>
              </a:rPr>
              <a:t>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))={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| 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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c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 </a:t>
            </a:r>
            <a:r>
              <a:rPr kumimoji="1" lang="zh-CN" altLang="en-US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；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 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kumimoji="1" lang="en-US" altLang="zh-CN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&gt;0 </a:t>
            </a:r>
            <a:r>
              <a:rPr kumimoji="1" lang="zh-CN" altLang="en-US" i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anose="05050102010706020507" pitchFamily="18" charset="2"/>
              </a:rPr>
              <a:t>，</a:t>
            </a:r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 </a:t>
            </a:r>
          </a:p>
          <a:p>
            <a:r>
              <a:rPr kumimoji="1" lang="en-US" altLang="zh-CN" i="1" noProof="0" dirty="0">
                <a:ln>
                  <a:noFill/>
                </a:ln>
                <a:effectLst/>
                <a:uLnTx/>
                <a:uFillTx/>
                <a:sym typeface="Symbol" panose="05050102010706020507" pitchFamily="18" charset="2"/>
              </a:rPr>
              <a:t> </a:t>
            </a:r>
            <a:r>
              <a:rPr lang="en-US" altLang="zh-CN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 </a:t>
            </a:r>
            <a:r>
              <a:rPr lang="en-US" altLang="zh-CN" i="1" dirty="0">
                <a:solidFill>
                  <a:srgbClr val="FF0000"/>
                </a:solidFill>
                <a:sym typeface="+mn-ea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i="1" dirty="0">
                <a:solidFill>
                  <a:srgbClr val="FF0000"/>
                </a:solidFill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0</a:t>
            </a:r>
            <a:r>
              <a:rPr lang="en-US" altLang="zh-CN" dirty="0">
                <a:sym typeface="Symbol" panose="05050102010706020507" pitchFamily="18" charset="2"/>
              </a:rPr>
              <a:t> </a:t>
            </a:r>
            <a:r>
              <a:rPr lang="en-US" altLang="zh-CN" i="1" dirty="0">
                <a:sym typeface="+mn-ea"/>
              </a:rPr>
              <a:t>f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&lt;</a:t>
            </a:r>
            <a:r>
              <a:rPr lang="en-US" altLang="zh-CN" i="1" dirty="0">
                <a:sym typeface="+mn-ea"/>
              </a:rPr>
              <a:t>cg</a:t>
            </a:r>
            <a:r>
              <a:rPr lang="en-US" altLang="zh-CN" dirty="0">
                <a:sym typeface="+mn-ea"/>
              </a:rPr>
              <a:t>(</a:t>
            </a:r>
            <a:r>
              <a:rPr lang="en-US" altLang="zh-CN" i="1" dirty="0">
                <a:sym typeface="+mn-ea"/>
              </a:rPr>
              <a:t>n</a:t>
            </a:r>
            <a:r>
              <a:rPr lang="en-US" altLang="zh-CN" dirty="0">
                <a:sym typeface="+mn-ea"/>
              </a:rPr>
              <a:t>)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+mn-ea"/>
              </a:rPr>
              <a:t>}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F26A45-4B6A-9C46-A983-876A74A3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23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F6A13F-E7B1-024A-9BA1-92F17568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不同的增长记号对比</a:t>
            </a:r>
            <a:endParaRPr lang="en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Text Box 7"/>
          <p:cNvSpPr txBox="1"/>
          <p:nvPr/>
        </p:nvSpPr>
        <p:spPr>
          <a:xfrm>
            <a:off x="4140200" y="1484313"/>
            <a:ext cx="1447800" cy="1920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1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39E7A4-D16A-B74C-AD04-470684A88FD1}"/>
                  </a:ext>
                </a:extLst>
              </p:cNvPr>
              <p:cNvSpPr txBox="1"/>
              <p:nvPr/>
            </p:nvSpPr>
            <p:spPr>
              <a:xfrm>
                <a:off x="371645" y="3284984"/>
                <a:ext cx="828092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dirty="0"/>
                  <a:t>并非所有函数都是渐进可比的</a:t>
                </a:r>
                <a:r>
                  <a:rPr lang="zh-CN" altLang="en-US" sz="2800" dirty="0"/>
                  <a:t>，即对于函数</a:t>
                </a:r>
                <a:r>
                  <a:rPr lang="en-US" altLang="zh-CN" sz="2800" i="1" dirty="0"/>
                  <a:t>f(n)</a:t>
                </a:r>
                <a:r>
                  <a:rPr lang="zh-CN" altLang="en-US" sz="2800" dirty="0"/>
                  <a:t>和</a:t>
                </a:r>
                <a:r>
                  <a:rPr lang="en-US" altLang="zh-CN" sz="2800" i="1" dirty="0"/>
                  <a:t>g(n)</a:t>
                </a:r>
                <a:r>
                  <a:rPr lang="zh-CN" altLang="en-US" sz="2800" i="1" dirty="0"/>
                  <a:t>，</a:t>
                </a:r>
                <a:r>
                  <a:rPr lang="zh-CN" altLang="en-US" sz="2800" dirty="0"/>
                  <a:t>可能</a:t>
                </a:r>
                <a:r>
                  <a:rPr lang="en-US" altLang="zh-CN" sz="2800" i="1" dirty="0"/>
                  <a:t>f(n)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i="1" dirty="0">
                    <a:cs typeface="Times New Roman" panose="02020603050405020304" pitchFamily="18" charset="0"/>
                  </a:rPr>
                  <a:t>O(g(n))</a:t>
                </a:r>
                <a:r>
                  <a:rPr lang="zh-CN" altLang="en-US" sz="2800" i="1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cs typeface="Times New Roman" panose="02020603050405020304" pitchFamily="18" charset="0"/>
                  </a:rPr>
                  <a:t>且 </a:t>
                </a:r>
                <a:r>
                  <a:rPr lang="en-US" altLang="zh-CN" sz="2800" i="1" dirty="0"/>
                  <a:t>f(n)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altLang="zh-CN" sz="2800" dirty="0"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</m:oMath>
                </a14:m>
                <a:r>
                  <a:rPr lang="en-US" altLang="zh-CN" sz="2800" i="1" dirty="0">
                    <a:cs typeface="Times New Roman" panose="02020603050405020304" pitchFamily="18" charset="0"/>
                  </a:rPr>
                  <a:t>(g(n))</a:t>
                </a:r>
                <a:r>
                  <a:rPr lang="zh-CN" altLang="en-US" sz="2800" dirty="0">
                    <a:cs typeface="Times New Roman" panose="02020603050405020304" pitchFamily="18" charset="0"/>
                  </a:rPr>
                  <a:t>，</a:t>
                </a:r>
                <a:endParaRPr lang="en-US" altLang="zh-CN" sz="2800" dirty="0"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altLang="en-US" sz="2800" dirty="0">
                    <a:cs typeface="Times New Roman" panose="02020603050405020304" pitchFamily="18" charset="0"/>
                  </a:rPr>
                  <a:t>例如 </a:t>
                </a:r>
                <a:r>
                  <a:rPr lang="en-US" altLang="zh-CN" sz="2800" i="1" dirty="0">
                    <a:cs typeface="Times New Roman" panose="02020603050405020304" pitchFamily="18" charset="0"/>
                  </a:rPr>
                  <a:t>n</a:t>
                </a:r>
                <a:r>
                  <a:rPr lang="zh-CN" altLang="en-US" sz="2800" dirty="0"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800" i="1" dirty="0"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i="1" baseline="30000" dirty="0">
                    <a:cs typeface="Times New Roman" panose="02020603050405020304" pitchFamily="18" charset="0"/>
                  </a:rPr>
                  <a:t>1+sin(n)</a:t>
                </a:r>
                <a:endParaRPr lang="en-CN" sz="2800" i="1" baseline="30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39E7A4-D16A-B74C-AD04-470684A88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45" y="3284984"/>
                <a:ext cx="8280920" cy="1384995"/>
              </a:xfrm>
              <a:prstGeom prst="rect">
                <a:avLst/>
              </a:prstGeom>
              <a:blipFill>
                <a:blip r:embed="rId3"/>
                <a:stretch>
                  <a:fillRect l="-1531" t="-6364" r="-1531" b="-1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AF36F4-6E0C-E244-8DF0-FED95A2ECA0E}"/>
                  </a:ext>
                </a:extLst>
              </p:cNvPr>
              <p:cNvSpPr txBox="1"/>
              <p:nvPr/>
            </p:nvSpPr>
            <p:spPr>
              <a:xfrm>
                <a:off x="2483768" y="4959166"/>
                <a:ext cx="3888432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zh-CN" altLang="en-US" sz="18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 </m:t>
                    </m:r>
                  </m:oMath>
                </a14:m>
                <a:r>
                  <a:rPr lang="en-US" altLang="zh-CN" sz="18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1+sin(n)</a:t>
                </a:r>
                <a:r>
                  <a:rPr lang="zh-CN" altLang="en-US" sz="18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sz="18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,</a:t>
                </a:r>
                <a:r>
                  <a:rPr lang="zh-CN" altLang="en-US" sz="18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且</a:t>
                </a:r>
                <a:r>
                  <a:rPr lang="en-US" altLang="zh-CN" sz="1800" i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sin(n)</a:t>
                </a:r>
                <a:r>
                  <a:rPr lang="zh-CN" altLang="en-US" sz="18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是周期函数</a:t>
                </a:r>
                <a:r>
                  <a:rPr lang="zh-CN" altLang="en-US" sz="1800" dirty="0">
                    <a:cs typeface="Times New Roman" panose="02020603050405020304" pitchFamily="18" charset="0"/>
                  </a:rPr>
                  <a:t> 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AF36F4-6E0C-E244-8DF0-FED95A2E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959166"/>
                <a:ext cx="3888432" cy="369332"/>
              </a:xfrm>
              <a:prstGeom prst="rect">
                <a:avLst/>
              </a:prstGeom>
              <a:blipFill>
                <a:blip r:embed="rId4"/>
                <a:stretch>
                  <a:fillRect l="-971" t="-9677" b="-22581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D671-14A3-C542-BE70-4675189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24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EBE169EB-5EE7-1A41-B699-0A4C050A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2518"/>
          </a:xfrm>
        </p:spPr>
        <p:txBody>
          <a:bodyPr/>
          <a:lstStyle/>
          <a:p>
            <a:r>
              <a:rPr lang="en-CN" dirty="0"/>
              <a:t>注意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6" name="Rectangle 13"/>
          <p:cNvSpPr>
            <a:spLocks noChangeArrowheads="1"/>
          </p:cNvSpPr>
          <p:nvPr/>
        </p:nvSpPr>
        <p:spPr bwMode="auto">
          <a:xfrm>
            <a:off x="1403350" y="1341438"/>
            <a:ext cx="5472113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2.1  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计算复杂性函数的阶 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2.2 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和式的估计与界限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2.3  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递归方程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1FECA5-DB86-2549-99B7-B2DDBC11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25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AB230671-772C-4441-AFAE-EF6D87FF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2518"/>
          </a:xfrm>
        </p:spPr>
        <p:txBody>
          <a:bodyPr/>
          <a:lstStyle/>
          <a:p>
            <a:r>
              <a:rPr lang="en-CN" dirty="0"/>
              <a:t>本讲内容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Content Placeholder 2"/>
          <p:cNvSpPr>
            <a:spLocks noGrp="1"/>
          </p:cNvSpPr>
          <p:nvPr>
            <p:ph idx="1"/>
          </p:nvPr>
        </p:nvSpPr>
        <p:spPr>
          <a:xfrm>
            <a:off x="892175" y="1377950"/>
            <a:ext cx="7632700" cy="4572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for 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to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for  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to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n-l+1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do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j=i+l-1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m[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j]=∞;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for  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k=i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to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j-1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do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			q=m[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k]+m[k+1, j]+p</a:t>
            </a:r>
            <a:r>
              <a:rPr kumimoji="0" lang="en-US" altLang="zh-CN" sz="320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altLang="zh-CN" sz="320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altLang="zh-CN" sz="320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if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q&lt;m[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j] 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then  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m[</a:t>
            </a:r>
            <a:r>
              <a:rPr kumimoji="0" lang="en-US" altLang="zh-CN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kumimoji="0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]=q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5847E5-80E0-864B-A712-2593F960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26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88EE87-BC53-0941-AA40-D88A328B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为什么需要和式的估计与界限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5A448-FFFF-AC47-AEFA-935146335CFA}"/>
              </a:ext>
            </a:extLst>
          </p:cNvPr>
          <p:cNvSpPr txBox="1"/>
          <p:nvPr/>
        </p:nvSpPr>
        <p:spPr>
          <a:xfrm>
            <a:off x="5940152" y="2276872"/>
            <a:ext cx="2584723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CN" sz="1800" dirty="0">
                <a:solidFill>
                  <a:srgbClr val="FF0000"/>
                </a:solidFill>
              </a:rPr>
              <a:t>当</a:t>
            </a:r>
            <a:r>
              <a:rPr lang="zh-CN" altLang="en-US" sz="1800" dirty="0">
                <a:solidFill>
                  <a:srgbClr val="FF0000"/>
                </a:solidFill>
              </a:rPr>
              <a:t>一个算法包含循环体时，运行时间需要求和。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B717C-51B8-7B4A-BF4B-2B96500A0589}"/>
              </a:ext>
            </a:extLst>
          </p:cNvPr>
          <p:cNvSpPr txBox="1"/>
          <p:nvPr/>
        </p:nvSpPr>
        <p:spPr>
          <a:xfrm>
            <a:off x="2159732" y="5589240"/>
            <a:ext cx="4824536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阅读</a:t>
            </a:r>
            <a:r>
              <a:rPr lang="en-US" altLang="zh-CN" sz="3200" dirty="0">
                <a:solidFill>
                  <a:srgbClr val="FF0000"/>
                </a:solidFill>
              </a:rPr>
              <a:t>《</a:t>
            </a:r>
            <a:r>
              <a:rPr lang="zh-CN" altLang="en-US" sz="3200" dirty="0">
                <a:solidFill>
                  <a:srgbClr val="FF0000"/>
                </a:solidFill>
              </a:rPr>
              <a:t>算法导论</a:t>
            </a:r>
            <a:r>
              <a:rPr lang="en-US" altLang="zh-CN" sz="3200" dirty="0">
                <a:solidFill>
                  <a:srgbClr val="FF0000"/>
                </a:solidFill>
              </a:rPr>
              <a:t>》</a:t>
            </a:r>
            <a:r>
              <a:rPr lang="zh-CN" altLang="en-US" sz="3200" dirty="0">
                <a:solidFill>
                  <a:srgbClr val="FF0000"/>
                </a:solidFill>
              </a:rPr>
              <a:t>附录</a:t>
            </a:r>
            <a:r>
              <a:rPr lang="en-US" altLang="zh-CN" sz="3200" dirty="0">
                <a:solidFill>
                  <a:srgbClr val="FF0000"/>
                </a:solidFill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idx="1"/>
          </p:nvPr>
        </p:nvSpPr>
        <p:spPr>
          <a:xfrm>
            <a:off x="413318" y="1320618"/>
            <a:ext cx="7772400" cy="533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1.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线性和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352FA-F7AA-FF43-90A7-ED73B998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27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43D32E4-E61E-3B4E-922A-8742FEF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和式的估计</a:t>
            </a:r>
            <a:endParaRPr lang="en-CN" dirty="0"/>
          </a:p>
        </p:txBody>
      </p:sp>
      <p:sp>
        <p:nvSpPr>
          <p:cNvPr id="2" name="Rectangle 1"/>
          <p:cNvSpPr/>
          <p:nvPr/>
        </p:nvSpPr>
        <p:spPr>
          <a:xfrm>
            <a:off x="-1587" y="2378075"/>
            <a:ext cx="2368550" cy="1800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5717" name="TextBox 2"/>
          <p:cNvSpPr txBox="1"/>
          <p:nvPr/>
        </p:nvSpPr>
        <p:spPr>
          <a:xfrm>
            <a:off x="4411413" y="3614426"/>
            <a:ext cx="1841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">
                <a:extLst>
                  <a:ext uri="{FF2B5EF4-FFF2-40B4-BE49-F238E27FC236}">
                    <a16:creationId xmlns:a16="http://schemas.microsoft.com/office/drawing/2014/main" id="{54C24FF5-DC24-E74D-9AA2-083BB20AAF4C}"/>
                  </a:ext>
                </a:extLst>
              </p:cNvPr>
              <p:cNvSpPr txBox="1"/>
              <p:nvPr/>
            </p:nvSpPr>
            <p:spPr>
              <a:xfrm>
                <a:off x="2249345" y="2837182"/>
                <a:ext cx="450828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3">
                <a:extLst>
                  <a:ext uri="{FF2B5EF4-FFF2-40B4-BE49-F238E27FC236}">
                    <a16:creationId xmlns:a16="http://schemas.microsoft.com/office/drawing/2014/main" id="{54C24FF5-DC24-E74D-9AA2-083BB20AA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345" y="2837182"/>
                <a:ext cx="4508285" cy="1008225"/>
              </a:xfrm>
              <a:prstGeom prst="rect">
                <a:avLst/>
              </a:prstGeom>
              <a:blipFill>
                <a:blip r:embed="rId2"/>
                <a:stretch>
                  <a:fillRect l="-24438" t="-121250" r="-7303" b="-18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C936-472A-1842-B9ED-79B739BB3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36" y="1245025"/>
            <a:ext cx="8229600" cy="47594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latin typeface="+mn-ea"/>
              </a:rPr>
              <a:t>2</a:t>
            </a:r>
            <a:r>
              <a:rPr lang="zh-CN" altLang="en-US" b="1" dirty="0">
                <a:latin typeface="+mn-ea"/>
              </a:rPr>
              <a:t> 级数</a:t>
            </a:r>
            <a:endParaRPr lang="en-US" altLang="zh-CN" b="1" dirty="0">
              <a:latin typeface="+mn-ea"/>
            </a:endParaRPr>
          </a:p>
          <a:p>
            <a:pPr lvl="1"/>
            <a:r>
              <a:rPr lang="zh-CN" altLang="en-US" dirty="0"/>
              <a:t>等差级数</a:t>
            </a:r>
            <a:endParaRPr lang="en-US" altLang="zh-CN" dirty="0"/>
          </a:p>
          <a:p>
            <a:pPr lvl="1"/>
            <a:r>
              <a:rPr lang="zh-CN" altLang="en-US" dirty="0"/>
              <a:t>几何级数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调和级数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C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621AAE-B3D9-C24C-A71D-9BFB8ADB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28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FD525-65F5-F74F-A74F-E159D9D1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1E386-8A2C-4641-9CF3-281B0F20570A}"/>
                  </a:ext>
                </a:extLst>
              </p:cNvPr>
              <p:cNvSpPr txBox="1"/>
              <p:nvPr/>
            </p:nvSpPr>
            <p:spPr>
              <a:xfrm>
                <a:off x="3131840" y="1967028"/>
                <a:ext cx="3147080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(</a:t>
                </a:r>
                <a:r>
                  <a:rPr lang="en-US" altLang="zh-CN" i="1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i="1" baseline="300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endParaRPr lang="en-CN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1E386-8A2C-4641-9CF3-281B0F205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1967028"/>
                <a:ext cx="3147080" cy="538737"/>
              </a:xfrm>
              <a:prstGeom prst="rect">
                <a:avLst/>
              </a:prstGeom>
              <a:blipFill>
                <a:blip r:embed="rId2"/>
                <a:stretch>
                  <a:fillRect l="-17671" t="-102326" r="-4819" b="-1581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9CBD6F-B870-724C-878F-161B3CB0A658}"/>
                  </a:ext>
                </a:extLst>
              </p:cNvPr>
              <p:cNvSpPr txBox="1"/>
              <p:nvPr/>
            </p:nvSpPr>
            <p:spPr>
              <a:xfrm>
                <a:off x="1630677" y="3188577"/>
                <a:ext cx="6325699" cy="575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30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cs typeface="Times New Roman" panose="02020603050405020304" pitchFamily="18" charset="0"/>
                  </a:rPr>
                  <a:t>1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+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x+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x</a:t>
                </a:r>
                <a:r>
                  <a:rPr lang="en-US" altLang="zh-CN" i="1" baseline="30000" dirty="0"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+</a:t>
                </a:r>
                <a:r>
                  <a:rPr lang="zh-CN" altLang="en-US" i="1" baseline="30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baseline="30000" dirty="0">
                    <a:cs typeface="Times New Roman" panose="02020603050405020304" pitchFamily="18" charset="0"/>
                  </a:rPr>
                  <a:t>…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 +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cs typeface="Times New Roman" panose="02020603050405020304" pitchFamily="18" charset="0"/>
                  </a:rPr>
                  <a:t>x</a:t>
                </a:r>
                <a:r>
                  <a:rPr lang="en-US" altLang="zh-CN" i="1" baseline="30000" dirty="0" err="1">
                    <a:cs typeface="Times New Roman" panose="02020603050405020304" pitchFamily="18" charset="0"/>
                  </a:rPr>
                  <a:t>n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=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zh-CN" altLang="en-US" i="1" dirty="0"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)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 </a:t>
                </a:r>
                <a:endParaRPr lang="en-CN" i="1" baseline="30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9CBD6F-B870-724C-878F-161B3CB0A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77" y="3188577"/>
                <a:ext cx="6325699" cy="575222"/>
              </a:xfrm>
              <a:prstGeom prst="rect">
                <a:avLst/>
              </a:prstGeom>
              <a:blipFill>
                <a:blip r:embed="rId3"/>
                <a:stretch>
                  <a:fillRect l="-8818" t="-89130" b="-1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4788A1-1F13-164A-9710-604C7139032B}"/>
                  </a:ext>
                </a:extLst>
              </p:cNvPr>
              <p:cNvSpPr txBox="1"/>
              <p:nvPr/>
            </p:nvSpPr>
            <p:spPr>
              <a:xfrm>
                <a:off x="1630677" y="3924223"/>
                <a:ext cx="5730245" cy="5235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p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30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lang="en-US" altLang="zh-CN" i="1" dirty="0">
                    <a:cs typeface="Times New Roman" panose="02020603050405020304" pitchFamily="18" charset="0"/>
                  </a:rPr>
                  <a:t>=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i="1" dirty="0">
                    <a:cs typeface="Times New Roman" panose="02020603050405020304" pitchFamily="18" charset="0"/>
                  </a:rPr>
                  <a:t>     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(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|x|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&lt;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)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 </a:t>
                </a:r>
                <a:endParaRPr lang="en-CN" i="1" baseline="30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4788A1-1F13-164A-9710-604C7139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77" y="3924223"/>
                <a:ext cx="5730245" cy="523541"/>
              </a:xfrm>
              <a:prstGeom prst="rect">
                <a:avLst/>
              </a:prstGeom>
              <a:blipFill>
                <a:blip r:embed="rId4"/>
                <a:stretch>
                  <a:fillRect l="-9735" t="-107143" b="-16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1396F9-B1A0-304C-8683-E5369996BEB2}"/>
                  </a:ext>
                </a:extLst>
              </p:cNvPr>
              <p:cNvSpPr txBox="1"/>
              <p:nvPr/>
            </p:nvSpPr>
            <p:spPr>
              <a:xfrm>
                <a:off x="1655979" y="5076115"/>
                <a:ext cx="6325699" cy="8402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den>
                          </m:f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2000" i="1" baseline="30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1396F9-B1A0-304C-8683-E5369996B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979" y="5076115"/>
                <a:ext cx="6325699" cy="840295"/>
              </a:xfrm>
              <a:prstGeom prst="rect">
                <a:avLst/>
              </a:prstGeom>
              <a:blipFill>
                <a:blip r:embed="rId5"/>
                <a:stretch>
                  <a:fillRect t="-117647" b="-17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39C66DB-F6C6-A344-8412-F8DC43C8CE82}"/>
              </a:ext>
            </a:extLst>
          </p:cNvPr>
          <p:cNvSpPr txBox="1"/>
          <p:nvPr/>
        </p:nvSpPr>
        <p:spPr>
          <a:xfrm>
            <a:off x="4728642" y="5813295"/>
            <a:ext cx="258472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怎么求？请看后续分解。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96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C936-472A-1842-B9ED-79B739BB3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12776"/>
            <a:ext cx="8229600" cy="475942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 级数</a:t>
            </a:r>
            <a:endParaRPr lang="en-US" altLang="zh-CN" b="1" dirty="0"/>
          </a:p>
          <a:p>
            <a:pPr lvl="1"/>
            <a:r>
              <a:rPr lang="zh-CN" altLang="en-US" dirty="0"/>
              <a:t>裂项级数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51254-3F12-434B-938F-BB28D0AD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29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FD525-65F5-F74F-A74F-E159D9D1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2">
                <a:extLst>
                  <a:ext uri="{FF2B5EF4-FFF2-40B4-BE49-F238E27FC236}">
                    <a16:creationId xmlns:a16="http://schemas.microsoft.com/office/drawing/2014/main" id="{8E1CA582-1A3D-5448-8BFD-F416F90745E3}"/>
                  </a:ext>
                </a:extLst>
              </p:cNvPr>
              <p:cNvSpPr txBox="1"/>
              <p:nvPr/>
            </p:nvSpPr>
            <p:spPr>
              <a:xfrm>
                <a:off x="3166312" y="1587800"/>
                <a:ext cx="4424609" cy="4333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d>
                        <m:d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2">
                <a:extLst>
                  <a:ext uri="{FF2B5EF4-FFF2-40B4-BE49-F238E27FC236}">
                    <a16:creationId xmlns:a16="http://schemas.microsoft.com/office/drawing/2014/main" id="{8E1CA582-1A3D-5448-8BFD-F416F9074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312" y="1587800"/>
                <a:ext cx="4424609" cy="4333494"/>
              </a:xfrm>
              <a:prstGeom prst="rect">
                <a:avLst/>
              </a:prstGeom>
              <a:blipFill>
                <a:blip r:embed="rId2"/>
                <a:stretch>
                  <a:fillRect l="-21490" t="-23324" b="-34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68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F1BF-0480-194D-91BE-9413A974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12776"/>
            <a:ext cx="8229600" cy="475942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sym typeface="+mn-ea"/>
              </a:rPr>
              <a:t>记录算法实现的程序在机器上实际运行的时间？这样会有什么问题呢？</a:t>
            </a:r>
            <a:endParaRPr lang="en-US" altLang="zh-CN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实现代码的语言的效率差别很大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代码的优化程度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机器的运算速度，指令集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。。。</a:t>
            </a:r>
            <a:endParaRPr lang="en-US" altLang="zh-CN" dirty="0">
              <a:sym typeface="+mn-ea"/>
            </a:endParaRPr>
          </a:p>
          <a:p>
            <a:pPr lvl="1"/>
            <a:endParaRPr lang="en-US" altLang="zh-CN" dirty="0">
              <a:sym typeface="+mn-ea"/>
            </a:endParaRPr>
          </a:p>
          <a:p>
            <a:endParaRPr lang="en-US" altLang="zh-CN" dirty="0"/>
          </a:p>
          <a:p>
            <a:r>
              <a:rPr lang="zh-CN" altLang="en-US" dirty="0"/>
              <a:t>我们能不能找出一种方法，排除这些干扰因素，只关注算法本身的效率？</a:t>
            </a:r>
          </a:p>
          <a:p>
            <a:endParaRPr lang="en-US" altLang="zh-CN" dirty="0"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ym typeface="+mn-ea"/>
            </a:endParaRPr>
          </a:p>
          <a:p>
            <a:pPr lvl="1"/>
            <a:endParaRPr lang="zh-CN" altLang="en-US" dirty="0"/>
          </a:p>
          <a:p>
            <a:endParaRPr lang="en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CE82E-6DF6-9247-9CD0-40DD2A77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DB1FE-4B4A-814B-90E9-3AAE3018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59955">
            <a:off x="7155337" y="1840865"/>
            <a:ext cx="1395730" cy="1744345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B6C6C507-FA8C-9341-8A02-AFA0A8CDC169}"/>
              </a:ext>
            </a:extLst>
          </p:cNvPr>
          <p:cNvSpPr txBox="1"/>
          <p:nvPr/>
        </p:nvSpPr>
        <p:spPr>
          <a:xfrm>
            <a:off x="827584" y="4149080"/>
            <a:ext cx="58432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1">
              <a:buFont typeface="Arial" panose="020B0604020202020204" pitchFamily="34" charset="0"/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对比不同算法的实际运行时间非常困难</a:t>
            </a:r>
            <a:endParaRPr lang="zh-CN" alt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FB2C5B5-34EA-A947-B813-C8040613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如何描述算法的效率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550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7EF75E-768D-394A-A719-7649580DE725}"/>
                  </a:ext>
                </a:extLst>
              </p:cNvPr>
              <p:cNvSpPr txBox="1"/>
              <p:nvPr/>
            </p:nvSpPr>
            <p:spPr>
              <a:xfrm>
                <a:off x="971600" y="3019412"/>
                <a:ext cx="8319710" cy="3706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时成立，令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/>
                  <a:t>，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ea typeface="Cambria Math" panose="02040503050406030204" pitchFamily="18" charset="0"/>
                  </a:rPr>
                  <a:t>                                                                           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7EF75E-768D-394A-A719-7649580DE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019412"/>
                <a:ext cx="8319710" cy="3706271"/>
              </a:xfrm>
              <a:prstGeom prst="rect">
                <a:avLst/>
              </a:prstGeom>
              <a:blipFill>
                <a:blip r:embed="rId3"/>
                <a:stretch>
                  <a:fillRect l="-36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EBB9-B347-9A4F-B19F-03907D2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74" y="1049288"/>
            <a:ext cx="8229600" cy="4759424"/>
          </a:xfrm>
          <a:prstGeom prst="rect">
            <a:avLst/>
          </a:prstGeom>
          <a:effectLst/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ym typeface="+mn-ea"/>
              </a:rPr>
              <a:t>3. </a:t>
            </a:r>
            <a:r>
              <a:rPr lang="zh-CN" altLang="en-US" b="1" dirty="0">
                <a:sym typeface="+mn-ea"/>
              </a:rPr>
              <a:t>计算和的界限</a:t>
            </a:r>
            <a:endParaRPr lang="en-US" altLang="zh-CN" b="1" dirty="0">
              <a:sym typeface="+mn-ea"/>
            </a:endParaRPr>
          </a:p>
          <a:p>
            <a:pPr lvl="1">
              <a:lnSpc>
                <a:spcPct val="125000"/>
              </a:lnSpc>
            </a:pPr>
            <a:r>
              <a:rPr lang="en-CN" dirty="0"/>
              <a:t>采用数学归纳法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277B7-CEDD-8F43-9984-8EBE95FD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30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1E531-EAB1-E646-8059-698D7D55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034E8-5E69-BF47-A7CB-5DB471A1647D}"/>
              </a:ext>
            </a:extLst>
          </p:cNvPr>
          <p:cNvSpPr txBox="1"/>
          <p:nvPr/>
        </p:nvSpPr>
        <p:spPr>
          <a:xfrm>
            <a:off x="5259264" y="4725144"/>
            <a:ext cx="187220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第二数学归纳法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AA6DE-1CCA-6D43-8B8E-0646A9FB0526}"/>
              </a:ext>
            </a:extLst>
          </p:cNvPr>
          <p:cNvSpPr txBox="1"/>
          <p:nvPr/>
        </p:nvSpPr>
        <p:spPr>
          <a:xfrm>
            <a:off x="6953069" y="2420240"/>
            <a:ext cx="1872208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dirty="0">
                <a:solidFill>
                  <a:srgbClr val="FF0000"/>
                </a:solidFill>
              </a:rPr>
              <a:t>注意：使用数学归纳法时，对于不同的</a:t>
            </a:r>
            <a:r>
              <a:rPr lang="en-US" altLang="zh-CN" sz="1800" dirty="0">
                <a:solidFill>
                  <a:srgbClr val="FF0000"/>
                </a:solidFill>
              </a:rPr>
              <a:t>n</a:t>
            </a:r>
            <a:r>
              <a:rPr lang="zh-CN" altLang="en-US" sz="1800" dirty="0">
                <a:solidFill>
                  <a:srgbClr val="FF0000"/>
                </a:solidFill>
              </a:rPr>
              <a:t>，使用相同的</a:t>
            </a:r>
            <a:r>
              <a:rPr lang="en-US" altLang="zh-CN" sz="1800" dirty="0">
                <a:solidFill>
                  <a:srgbClr val="FF0000"/>
                </a:solidFill>
              </a:rPr>
              <a:t>c</a:t>
            </a:r>
            <a:r>
              <a:rPr lang="zh-CN" altLang="en-US" sz="1800" dirty="0">
                <a:solidFill>
                  <a:srgbClr val="FF0000"/>
                </a:solidFill>
              </a:rPr>
              <a:t>值。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0795F-5E7C-9E4A-A292-785745B481A7}"/>
              </a:ext>
            </a:extLst>
          </p:cNvPr>
          <p:cNvSpPr txBox="1"/>
          <p:nvPr/>
        </p:nvSpPr>
        <p:spPr>
          <a:xfrm>
            <a:off x="1907704" y="3284984"/>
            <a:ext cx="166037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为什么是</a:t>
            </a:r>
            <a:r>
              <a:rPr lang="en-US" altLang="zh-CN" sz="1800" dirty="0">
                <a:solidFill>
                  <a:srgbClr val="FF0000"/>
                </a:solidFill>
              </a:rPr>
              <a:t>3/2</a:t>
            </a:r>
            <a:r>
              <a:rPr lang="zh-CN" altLang="en-US" sz="1800" dirty="0">
                <a:solidFill>
                  <a:srgbClr val="FF0000"/>
                </a:solidFill>
              </a:rPr>
              <a:t>？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9">
                <a:extLst>
                  <a:ext uri="{FF2B5EF4-FFF2-40B4-BE49-F238E27FC236}">
                    <a16:creationId xmlns:a16="http://schemas.microsoft.com/office/drawing/2014/main" id="{D7C93D92-5667-D243-AA2E-1B7BEFD232EA}"/>
                  </a:ext>
                </a:extLst>
              </p:cNvPr>
              <p:cNvSpPr txBox="1"/>
              <p:nvPr/>
            </p:nvSpPr>
            <p:spPr>
              <a:xfrm>
                <a:off x="397845" y="2287852"/>
                <a:ext cx="8611235" cy="47564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证明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9">
                <a:extLst>
                  <a:ext uri="{FF2B5EF4-FFF2-40B4-BE49-F238E27FC236}">
                    <a16:creationId xmlns:a16="http://schemas.microsoft.com/office/drawing/2014/main" id="{D7C93D92-5667-D243-AA2E-1B7BEFD2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5" y="2287852"/>
                <a:ext cx="8611235" cy="475643"/>
              </a:xfrm>
              <a:prstGeom prst="rect">
                <a:avLst/>
              </a:prstGeom>
              <a:blipFill>
                <a:blip r:embed="rId4"/>
                <a:stretch>
                  <a:fillRect l="-1031" t="-121053" b="-18684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74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EBB9-B347-9A4F-B19F-03907D2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48967"/>
            <a:ext cx="8229600" cy="4759424"/>
          </a:xfrm>
          <a:prstGeom prst="rect">
            <a:avLst/>
          </a:prstGeom>
          <a:effectLst/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  <a:sym typeface="+mn-ea"/>
              </a:rPr>
              <a:t>3. </a:t>
            </a:r>
            <a:r>
              <a:rPr kumimoji="1" lang="zh-CN" altLang="en-US" b="1" dirty="0">
                <a:cs typeface="Times New Roman" panose="02020603050405020304" pitchFamily="18" charset="0"/>
                <a:sym typeface="+mn-ea"/>
              </a:rPr>
              <a:t>计算和的界限</a:t>
            </a:r>
            <a:endParaRPr kumimoji="1" lang="en-US" altLang="zh-CN" b="1" dirty="0"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en-CN" dirty="0"/>
              <a:t>采用数学归纳法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C4CF-6AF7-AF4F-859F-1369ECD9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31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1E531-EAB1-E646-8059-698D7D55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9">
                <a:extLst>
                  <a:ext uri="{FF2B5EF4-FFF2-40B4-BE49-F238E27FC236}">
                    <a16:creationId xmlns:a16="http://schemas.microsoft.com/office/drawing/2014/main" id="{07114A64-C021-6641-B746-69E478CC108E}"/>
                  </a:ext>
                </a:extLst>
              </p:cNvPr>
              <p:cNvSpPr txBox="1"/>
              <p:nvPr/>
            </p:nvSpPr>
            <p:spPr>
              <a:xfrm>
                <a:off x="549371" y="2582063"/>
                <a:ext cx="4252912" cy="46166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错误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7" name="文本框 9">
                <a:extLst>
                  <a:ext uri="{FF2B5EF4-FFF2-40B4-BE49-F238E27FC236}">
                    <a16:creationId xmlns:a16="http://schemas.microsoft.com/office/drawing/2014/main" id="{07114A64-C021-6641-B746-69E478CC1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1" y="2582063"/>
                <a:ext cx="4252912" cy="461665"/>
              </a:xfrm>
              <a:prstGeom prst="rect">
                <a:avLst/>
              </a:prstGeom>
              <a:blipFill>
                <a:blip r:embed="rId3"/>
                <a:stretch>
                  <a:fillRect l="-2381" t="-127027" r="-1786" b="-19459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8">
                <a:extLst>
                  <a:ext uri="{FF2B5EF4-FFF2-40B4-BE49-F238E27FC236}">
                    <a16:creationId xmlns:a16="http://schemas.microsoft.com/office/drawing/2014/main" id="{3E689851-E639-E648-99F7-C34595EF4B04}"/>
                  </a:ext>
                </a:extLst>
              </p:cNvPr>
              <p:cNvSpPr txBox="1"/>
              <p:nvPr/>
            </p:nvSpPr>
            <p:spPr>
              <a:xfrm>
                <a:off x="205173" y="3150516"/>
                <a:ext cx="8842122" cy="327416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</a:t>
                </a:r>
                <a:endParaRPr lang="en-US" altLang="zh-CN" sz="1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只需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大于等于1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时成立，令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/>
                  <a:t>，</a:t>
                </a:r>
                <a:r>
                  <a:rPr lang="zh-CN" altLang="en-US" sz="1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altLang="zh-CN" sz="1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sz="1800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要证明的应该是上式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则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才满足条件。</a:t>
                </a:r>
                <a:endParaRPr lang="en-US" altLang="zh-CN" sz="1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错在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的常数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随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的增长而变化，不是常数</a:t>
                </a:r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要证明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，需证明：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对某个确定值的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18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8">
                <a:extLst>
                  <a:ext uri="{FF2B5EF4-FFF2-40B4-BE49-F238E27FC236}">
                    <a16:creationId xmlns:a16="http://schemas.microsoft.com/office/drawing/2014/main" id="{3E689851-E639-E648-99F7-C34595EF4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3" y="3150516"/>
                <a:ext cx="8842122" cy="3274166"/>
              </a:xfrm>
              <a:prstGeom prst="rect">
                <a:avLst/>
              </a:prstGeom>
              <a:blipFill>
                <a:blip r:embed="rId4"/>
                <a:stretch>
                  <a:fillRect l="-8298" t="-2692" b="-1846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F8952533-B467-4B48-B669-909D5F2502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9872" y="1761316"/>
                <a:ext cx="5724128" cy="86409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rtlCol="0" anchor="t">
                <a:normAutofit/>
              </a:bodyPr>
              <a:lstStyle>
                <a:lvl1pPr marL="342900" indent="-342900" algn="just" defTabSz="914400" rtl="0" eaLnBrk="1" latinLnBrk="0" hangingPunct="1">
                  <a:lnSpc>
                    <a:spcPct val="125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just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SzPct val="80000"/>
                  <a:buFont typeface="Wingdings" pitchFamily="2" charset="2"/>
                  <a:buChar char="Ø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对于给定的函数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16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16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en-US" altLang="zh-CN" sz="16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fontAlgn="auto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600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O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={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|∃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&gt;0</m:t>
                      </m:r>
                      <m:r>
                        <m:rPr>
                          <m:nor/>
                        </m:rPr>
                        <a:rPr lang="zh-CN" altLang="en-US" sz="16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和</m:t>
                      </m:r>
                      <m:sSub>
                        <m:sSub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1600" dirty="0">
                          <a:latin typeface="楷体" panose="02010609060101010101" pitchFamily="49" charset="-122"/>
                          <a:ea typeface="楷体" panose="02010609060101010101" pitchFamily="49" charset="-122"/>
                          <a:sym typeface="Symbol" panose="05050102010706020507" pitchFamily="18" charset="2"/>
                        </a:rPr>
                        <m:t>对于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}</m:t>
                      </m:r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F8952533-B467-4B48-B669-909D5F250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61316"/>
                <a:ext cx="5724128" cy="864096"/>
              </a:xfrm>
              <a:prstGeom prst="rect">
                <a:avLst/>
              </a:prstGeom>
              <a:blipFill>
                <a:blip r:embed="rId5"/>
                <a:stretch>
                  <a:fillRect l="-44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爆炸形 1 11">
            <a:extLst>
              <a:ext uri="{FF2B5EF4-FFF2-40B4-BE49-F238E27FC236}">
                <a16:creationId xmlns:a16="http://schemas.microsoft.com/office/drawing/2014/main" id="{B33830D4-7B2D-0A43-A35B-D829F60D3C58}"/>
              </a:ext>
            </a:extLst>
          </p:cNvPr>
          <p:cNvSpPr/>
          <p:nvPr/>
        </p:nvSpPr>
        <p:spPr>
          <a:xfrm>
            <a:off x="6933054" y="3900963"/>
            <a:ext cx="1944246" cy="778943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错误</a:t>
            </a:r>
          </a:p>
        </p:txBody>
      </p:sp>
    </p:spTree>
    <p:extLst>
      <p:ext uri="{BB962C8B-B14F-4D97-AF65-F5344CB8AC3E}">
        <p14:creationId xmlns:p14="http://schemas.microsoft.com/office/powerpoint/2010/main" val="275294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bldLvl="0" animBg="1"/>
      <p:bldP spid="2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EBB9-B347-9A4F-B19F-03907D2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12776"/>
            <a:ext cx="8229600" cy="4759424"/>
          </a:xfrm>
          <a:prstGeom prst="rect">
            <a:avLst/>
          </a:prstGeom>
          <a:effectLst/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  <a:sym typeface="+mn-ea"/>
              </a:rPr>
              <a:t>3. </a:t>
            </a:r>
            <a:r>
              <a:rPr kumimoji="1" lang="zh-CN" altLang="en-US" b="1" dirty="0">
                <a:cs typeface="Times New Roman" panose="02020603050405020304" pitchFamily="18" charset="0"/>
                <a:sym typeface="+mn-ea"/>
              </a:rPr>
              <a:t>计算和的界限</a:t>
            </a:r>
            <a:endParaRPr kumimoji="1" lang="en-US" altLang="zh-CN" b="1" dirty="0"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en-CN" dirty="0"/>
              <a:t>直接求解</a:t>
            </a:r>
            <a:r>
              <a:rPr lang="zh-CN" altLang="en-US" dirty="0"/>
              <a:t>，通过用级数中最大项的界作为其他项的界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4F00F-FA54-0349-BA6E-0CE5B451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32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1E531-EAB1-E646-8059-698D7D55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">
                <a:extLst>
                  <a:ext uri="{FF2B5EF4-FFF2-40B4-BE49-F238E27FC236}">
                    <a16:creationId xmlns:a16="http://schemas.microsoft.com/office/drawing/2014/main" id="{D94B543F-0378-504C-BC37-AE5D5F830257}"/>
                  </a:ext>
                </a:extLst>
              </p:cNvPr>
              <p:cNvSpPr txBox="1"/>
              <p:nvPr/>
            </p:nvSpPr>
            <p:spPr>
              <a:xfrm>
                <a:off x="971600" y="3018938"/>
                <a:ext cx="8611235" cy="53021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6">
                <a:extLst>
                  <a:ext uri="{FF2B5EF4-FFF2-40B4-BE49-F238E27FC236}">
                    <a16:creationId xmlns:a16="http://schemas.microsoft.com/office/drawing/2014/main" id="{D94B543F-0378-504C-BC37-AE5D5F830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018938"/>
                <a:ext cx="8611235" cy="530210"/>
              </a:xfrm>
              <a:prstGeom prst="rect">
                <a:avLst/>
              </a:prstGeom>
              <a:blipFill>
                <a:blip r:embed="rId2"/>
                <a:stretch>
                  <a:fillRect l="-1473" t="-123256" b="-18837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30184034-BDF1-034C-A38C-BFAEDC4D00E2}"/>
                  </a:ext>
                </a:extLst>
              </p:cNvPr>
              <p:cNvSpPr txBox="1"/>
              <p:nvPr/>
            </p:nvSpPr>
            <p:spPr>
              <a:xfrm>
                <a:off x="971600" y="4136917"/>
                <a:ext cx="8611235" cy="52322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7">
                <a:extLst>
                  <a:ext uri="{FF2B5EF4-FFF2-40B4-BE49-F238E27FC236}">
                    <a16:creationId xmlns:a16="http://schemas.microsoft.com/office/drawing/2014/main" id="{30184034-BDF1-034C-A38C-BFAEDC4D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136917"/>
                <a:ext cx="8611235" cy="523220"/>
              </a:xfrm>
              <a:prstGeom prst="rect">
                <a:avLst/>
              </a:prstGeom>
              <a:blipFill>
                <a:blip r:embed="rId3"/>
                <a:stretch>
                  <a:fillRect l="-1473" t="-123810" b="-19523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55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EBB9-B347-9A4F-B19F-03907D2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12776"/>
            <a:ext cx="8229600" cy="4759424"/>
          </a:xfrm>
          <a:prstGeom prst="rect">
            <a:avLst/>
          </a:prstGeom>
          <a:effectLst/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  <a:sym typeface="+mn-ea"/>
              </a:rPr>
              <a:t>3. </a:t>
            </a:r>
            <a:r>
              <a:rPr kumimoji="1" lang="zh-CN" altLang="en-US" b="1" dirty="0">
                <a:cs typeface="Times New Roman" panose="02020603050405020304" pitchFamily="18" charset="0"/>
                <a:sym typeface="+mn-ea"/>
              </a:rPr>
              <a:t>计算和的界限</a:t>
            </a:r>
            <a:endParaRPr kumimoji="1" lang="en-US" altLang="zh-CN" b="1" dirty="0"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en-CN" dirty="0"/>
              <a:t>直接求解</a:t>
            </a:r>
            <a:r>
              <a:rPr lang="zh-CN" altLang="en-US" dirty="0"/>
              <a:t>，通过求解每一项的界</a:t>
            </a: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58E8F-5593-8849-8D1F-20A0BAEE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33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1E531-EAB1-E646-8059-698D7D55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0FFA97-6232-FE4A-A686-C53EC98E8516}"/>
              </a:ext>
            </a:extLst>
          </p:cNvPr>
          <p:cNvSpPr txBox="1"/>
          <p:nvPr/>
        </p:nvSpPr>
        <p:spPr>
          <a:xfrm>
            <a:off x="5581498" y="1363088"/>
            <a:ext cx="3431704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CN" sz="1800" dirty="0">
                <a:solidFill>
                  <a:srgbClr val="FF0000"/>
                </a:solidFill>
              </a:rPr>
              <a:t>当</a:t>
            </a:r>
            <a:r>
              <a:rPr lang="zh-CN" altLang="en-US" sz="1800" dirty="0">
                <a:solidFill>
                  <a:srgbClr val="FF0000"/>
                </a:solidFill>
              </a:rPr>
              <a:t>一个级数以几何级数（指数级数）增长时，用最大项作为每一项的上界过于宽松，并不理想。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B2D128-12D4-9145-9465-60F00716623F}"/>
                  </a:ext>
                </a:extLst>
              </p:cNvPr>
              <p:cNvSpPr txBox="1"/>
              <p:nvPr/>
            </p:nvSpPr>
            <p:spPr>
              <a:xfrm>
                <a:off x="148272" y="2890330"/>
                <a:ext cx="8953818" cy="63318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设对于所有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B2D128-12D4-9145-9465-60F00716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72" y="2890330"/>
                <a:ext cx="8953818" cy="633187"/>
              </a:xfrm>
              <a:prstGeom prst="rect">
                <a:avLst/>
              </a:prstGeom>
              <a:blipFill>
                <a:blip r:embed="rId2"/>
                <a:stretch>
                  <a:fillRect l="-992" t="-86275" r="-4533" b="-11960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598FA84-7807-1C49-9301-BCB59ABD8775}"/>
                  </a:ext>
                </a:extLst>
              </p:cNvPr>
              <p:cNvSpPr txBox="1"/>
              <p:nvPr/>
            </p:nvSpPr>
            <p:spPr>
              <a:xfrm>
                <a:off x="319563" y="3523517"/>
                <a:ext cx="8611235" cy="29402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endParaRPr lang="en-US" altLang="zh-CN" sz="1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1800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800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1800" dirty="0">
                  <a:solidFill>
                    <a:srgbClr val="0000FF"/>
                  </a:solidFill>
                </a:endParaRPr>
              </a:p>
              <a:p>
                <a:r>
                  <a:rPr lang="en-US" altLang="zh-CN" sz="1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sz="1800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1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sz="1800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于是，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nary>
                          <m:naryPr>
                            <m:chr m:val="∑"/>
                            <m:ctrlPr>
                              <a:rPr lang="zh-CN" altLang="en-US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1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zh-CN" alt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  <m:r>
                      <a:rPr lang="en-US" altLang="zh-CN" sz="1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1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598FA84-7807-1C49-9301-BCB59ABD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63" y="3523517"/>
                <a:ext cx="8611235" cy="2940292"/>
              </a:xfrm>
              <a:prstGeom prst="rect">
                <a:avLst/>
              </a:prstGeom>
              <a:blipFill>
                <a:blip r:embed="rId3"/>
                <a:stretch>
                  <a:fillRect l="-441" b="-1837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EBB9-B347-9A4F-B19F-03907D2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12776"/>
            <a:ext cx="8229600" cy="4759424"/>
          </a:xfrm>
          <a:prstGeom prst="rect">
            <a:avLst/>
          </a:prstGeom>
          <a:effectLst/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  <a:sym typeface="+mn-ea"/>
              </a:rPr>
              <a:t>3. </a:t>
            </a:r>
            <a:r>
              <a:rPr kumimoji="1" lang="zh-CN" altLang="en-US" b="1" dirty="0">
                <a:cs typeface="Times New Roman" panose="02020603050405020304" pitchFamily="18" charset="0"/>
                <a:sym typeface="+mn-ea"/>
              </a:rPr>
              <a:t>计算和的界限</a:t>
            </a:r>
            <a:endParaRPr kumimoji="1" lang="en-US" altLang="zh-CN" b="1" dirty="0"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en-CN" dirty="0"/>
              <a:t>直接求解</a:t>
            </a:r>
            <a:r>
              <a:rPr lang="zh-CN" altLang="en-US" dirty="0"/>
              <a:t>，通过求解每一项的界</a:t>
            </a:r>
            <a:endParaRPr lang="en-C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1FD0E6-1F41-EE4A-8AA0-125CF039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34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1E531-EAB1-E646-8059-698D7D55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3">
                <a:extLst>
                  <a:ext uri="{FF2B5EF4-FFF2-40B4-BE49-F238E27FC236}">
                    <a16:creationId xmlns:a16="http://schemas.microsoft.com/office/drawing/2014/main" id="{15862E4D-A60A-2242-95C4-6E1F4F9FDD0A}"/>
                  </a:ext>
                </a:extLst>
              </p:cNvPr>
              <p:cNvSpPr txBox="1"/>
              <p:nvPr/>
            </p:nvSpPr>
            <p:spPr>
              <a:xfrm>
                <a:off x="327402" y="2755108"/>
                <a:ext cx="8611235" cy="64504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3">
                <a:extLst>
                  <a:ext uri="{FF2B5EF4-FFF2-40B4-BE49-F238E27FC236}">
                    <a16:creationId xmlns:a16="http://schemas.microsoft.com/office/drawing/2014/main" id="{15862E4D-A60A-2242-95C4-6E1F4F9F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2" y="2755108"/>
                <a:ext cx="8611235" cy="645048"/>
              </a:xfrm>
              <a:prstGeom prst="rect">
                <a:avLst/>
              </a:prstGeom>
              <a:blipFill>
                <a:blip r:embed="rId2"/>
                <a:stretch>
                  <a:fillRect l="-1031" t="-75000" b="-12307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4">
                <a:extLst>
                  <a:ext uri="{FF2B5EF4-FFF2-40B4-BE49-F238E27FC236}">
                    <a16:creationId xmlns:a16="http://schemas.microsoft.com/office/drawing/2014/main" id="{BE820A11-CB54-4B44-A3E5-D089E7BBEFAC}"/>
                  </a:ext>
                </a:extLst>
              </p:cNvPr>
              <p:cNvSpPr txBox="1"/>
              <p:nvPr/>
            </p:nvSpPr>
            <p:spPr>
              <a:xfrm>
                <a:off x="327401" y="3415786"/>
                <a:ext cx="8611235" cy="317439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解：使用例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的方法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0" dirty="0">
                    <a:solidFill>
                      <a:srgbClr val="0000FF"/>
                    </a:solidFill>
                  </a:rPr>
                  <a:t>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den>
                    </m:f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/>
                  <a:t> ，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于是：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zh-CN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den>
                                </m:f>
                              </m:e>
                            </m:d>
                          </m:e>
                        </m:nary>
                      </m:e>
                    </m:nary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文本框 4">
                <a:extLst>
                  <a:ext uri="{FF2B5EF4-FFF2-40B4-BE49-F238E27FC236}">
                    <a16:creationId xmlns:a16="http://schemas.microsoft.com/office/drawing/2014/main" id="{BE820A11-CB54-4B44-A3E5-D089E7BBE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1" y="3415786"/>
                <a:ext cx="8611235" cy="3174395"/>
              </a:xfrm>
              <a:prstGeom prst="rect">
                <a:avLst/>
              </a:prstGeom>
              <a:blipFill>
                <a:blip r:embed="rId3"/>
                <a:stretch>
                  <a:fillRect l="-881" b="-2015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97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EBB9-B347-9A4F-B19F-03907D2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56" y="1090789"/>
            <a:ext cx="8229600" cy="4759424"/>
          </a:xfrm>
          <a:prstGeom prst="rect">
            <a:avLst/>
          </a:prstGeom>
          <a:effectLst/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  <a:sym typeface="+mn-ea"/>
              </a:rPr>
              <a:t>3. </a:t>
            </a:r>
            <a:r>
              <a:rPr kumimoji="1" lang="zh-CN" altLang="en-US" b="1" dirty="0">
                <a:cs typeface="Times New Roman" panose="02020603050405020304" pitchFamily="18" charset="0"/>
                <a:sym typeface="+mn-ea"/>
              </a:rPr>
              <a:t>计算和的界限</a:t>
            </a:r>
            <a:endParaRPr kumimoji="1" lang="en-US" altLang="zh-CN" b="1" dirty="0"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en-CN" dirty="0"/>
              <a:t>直接求解</a:t>
            </a:r>
            <a:r>
              <a:rPr lang="zh-CN" altLang="en-US" dirty="0"/>
              <a:t>，分割（分裂）求和</a:t>
            </a:r>
            <a:endParaRPr lang="en-US" altLang="zh-CN" dirty="0"/>
          </a:p>
          <a:p>
            <a:pPr lvl="2"/>
            <a:r>
              <a:rPr lang="en-US" dirty="0" err="1"/>
              <a:t>将和式项分割</a:t>
            </a:r>
            <a:r>
              <a:rPr lang="zh-CN" altLang="en-US" dirty="0"/>
              <a:t>，并忽略其常数个起始项，对常数</a:t>
            </a:r>
            <a:r>
              <a:rPr lang="en-US" altLang="zh-CN" dirty="0"/>
              <a:t>k</a:t>
            </a:r>
            <a:r>
              <a:rPr lang="en-US" altLang="zh-CN" baseline="-25000" dirty="0"/>
              <a:t>0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AB6C3-9564-2C40-BC82-D8E216CC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35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1E531-EAB1-E646-8059-698D7D55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1DD42-7FF4-3948-822C-439EA4F660E2}"/>
              </a:ext>
            </a:extLst>
          </p:cNvPr>
          <p:cNvSpPr txBox="1"/>
          <p:nvPr/>
        </p:nvSpPr>
        <p:spPr>
          <a:xfrm>
            <a:off x="517523" y="4418404"/>
            <a:ext cx="62646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N" sz="2800" dirty="0"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zh-CN" altLang="en-US" sz="2800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ea typeface="SimSun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 sz="2800" dirty="0">
                <a:ea typeface="SimSun" panose="02010600030101010101" pitchFamily="2" charset="-122"/>
                <a:cs typeface="Times New Roman" panose="02020603050405020304" pitchFamily="18" charset="0"/>
              </a:rPr>
              <a:t> 用分割求和的方法求       </a:t>
            </a:r>
            <a:r>
              <a:rPr lang="en-CN" sz="2800" dirty="0">
                <a:ea typeface="SimSun" panose="02010600030101010101" pitchFamily="2" charset="-122"/>
                <a:cs typeface="Times New Roman" panose="02020603050405020304" pitchFamily="18" charset="0"/>
              </a:rPr>
              <a:t>的下界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3EC94D-19A9-554D-B90D-C4787BFF8E8F}"/>
                  </a:ext>
                </a:extLst>
              </p:cNvPr>
              <p:cNvSpPr txBox="1"/>
              <p:nvPr/>
            </p:nvSpPr>
            <p:spPr>
              <a:xfrm>
                <a:off x="4495800" y="4221088"/>
                <a:ext cx="621885" cy="838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3EC94D-19A9-554D-B90D-C4787BFF8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221088"/>
                <a:ext cx="621885" cy="838628"/>
              </a:xfrm>
              <a:prstGeom prst="rect">
                <a:avLst/>
              </a:prstGeom>
              <a:blipFill>
                <a:blip r:embed="rId2"/>
                <a:stretch>
                  <a:fillRect l="-146000" t="-119403" r="-62000" b="-1791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2">
                <a:extLst>
                  <a:ext uri="{FF2B5EF4-FFF2-40B4-BE49-F238E27FC236}">
                    <a16:creationId xmlns:a16="http://schemas.microsoft.com/office/drawing/2014/main" id="{5B319C27-583B-574B-9574-D395F3766BE6}"/>
                  </a:ext>
                </a:extLst>
              </p:cNvPr>
              <p:cNvSpPr/>
              <p:nvPr/>
            </p:nvSpPr>
            <p:spPr>
              <a:xfrm>
                <a:off x="562000" y="5254858"/>
                <a:ext cx="8235973" cy="1190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2">
                <a:extLst>
                  <a:ext uri="{FF2B5EF4-FFF2-40B4-BE49-F238E27FC236}">
                    <a16:creationId xmlns:a16="http://schemas.microsoft.com/office/drawing/2014/main" id="{5B319C27-583B-574B-9574-D395F3766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00" y="5254858"/>
                <a:ext cx="8235973" cy="1190711"/>
              </a:xfrm>
              <a:prstGeom prst="rect">
                <a:avLst/>
              </a:prstGeom>
              <a:blipFill>
                <a:blip r:embed="rId3"/>
                <a:stretch>
                  <a:fillRect l="-10940" t="-94737" b="-1452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2">
                <a:extLst>
                  <a:ext uri="{FF2B5EF4-FFF2-40B4-BE49-F238E27FC236}">
                    <a16:creationId xmlns:a16="http://schemas.microsoft.com/office/drawing/2014/main" id="{FB24AE95-E667-714A-9A9F-01CF72497C92}"/>
                  </a:ext>
                </a:extLst>
              </p:cNvPr>
              <p:cNvSpPr/>
              <p:nvPr/>
            </p:nvSpPr>
            <p:spPr>
              <a:xfrm>
                <a:off x="1115616" y="2996952"/>
                <a:ext cx="6113277" cy="118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nary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2">
                <a:extLst>
                  <a:ext uri="{FF2B5EF4-FFF2-40B4-BE49-F238E27FC236}">
                    <a16:creationId xmlns:a16="http://schemas.microsoft.com/office/drawing/2014/main" id="{FB24AE95-E667-714A-9A9F-01CF72497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996952"/>
                <a:ext cx="6113277" cy="1184107"/>
              </a:xfrm>
              <a:prstGeom prst="rect">
                <a:avLst/>
              </a:prstGeom>
              <a:blipFill>
                <a:blip r:embed="rId4"/>
                <a:stretch>
                  <a:fillRect l="-16149" t="-96809" r="-2692" b="-1478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97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EBB9-B347-9A4F-B19F-03907D2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89231"/>
            <a:ext cx="8229600" cy="4759424"/>
          </a:xfrm>
          <a:prstGeom prst="rect">
            <a:avLst/>
          </a:prstGeom>
          <a:effectLst/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  <a:sym typeface="+mn-ea"/>
              </a:rPr>
              <a:t>3. </a:t>
            </a:r>
            <a:r>
              <a:rPr kumimoji="1" lang="zh-CN" altLang="en-US" b="1" dirty="0">
                <a:cs typeface="Times New Roman" panose="02020603050405020304" pitchFamily="18" charset="0"/>
                <a:sym typeface="+mn-ea"/>
              </a:rPr>
              <a:t>计算和的界限</a:t>
            </a:r>
            <a:endParaRPr kumimoji="1" lang="en-US" altLang="zh-CN" b="1" dirty="0"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en-CN" dirty="0"/>
              <a:t>直接求解</a:t>
            </a:r>
            <a:r>
              <a:rPr lang="zh-CN" altLang="en-US" dirty="0"/>
              <a:t>，分割（分裂）求和</a:t>
            </a:r>
            <a:endParaRPr lang="en-US" altLang="zh-CN" dirty="0"/>
          </a:p>
          <a:p>
            <a:pPr lvl="2"/>
            <a:r>
              <a:rPr lang="en-US" dirty="0" err="1"/>
              <a:t>将和式项分割</a:t>
            </a:r>
            <a:r>
              <a:rPr lang="zh-CN" altLang="en-US" dirty="0"/>
              <a:t>，并忽略其常数个起始项，对常数</a:t>
            </a:r>
            <a:r>
              <a:rPr lang="en-US" altLang="zh-CN" dirty="0"/>
              <a:t>k</a:t>
            </a:r>
            <a:r>
              <a:rPr lang="en-US" altLang="zh-CN" baseline="-25000" dirty="0"/>
              <a:t>0</a:t>
            </a:r>
            <a:r>
              <a:rPr lang="en-US" altLang="zh-CN" dirty="0"/>
              <a:t>:</a:t>
            </a:r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D437-6D23-944C-BD1F-A984CE65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36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1E531-EAB1-E646-8059-698D7D55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5">
                <a:extLst>
                  <a:ext uri="{FF2B5EF4-FFF2-40B4-BE49-F238E27FC236}">
                    <a16:creationId xmlns:a16="http://schemas.microsoft.com/office/drawing/2014/main" id="{4F8DD91D-F44E-CD46-8E17-39E4296596A0}"/>
                  </a:ext>
                </a:extLst>
              </p:cNvPr>
              <p:cNvSpPr txBox="1"/>
              <p:nvPr/>
            </p:nvSpPr>
            <p:spPr>
              <a:xfrm>
                <a:off x="532765" y="3050349"/>
                <a:ext cx="8611235" cy="66640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5">
                <a:extLst>
                  <a:ext uri="{FF2B5EF4-FFF2-40B4-BE49-F238E27FC236}">
                    <a16:creationId xmlns:a16="http://schemas.microsoft.com/office/drawing/2014/main" id="{4F8DD91D-F44E-CD46-8E17-39E429659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65" y="3050349"/>
                <a:ext cx="8611235" cy="666401"/>
              </a:xfrm>
              <a:prstGeom prst="rect">
                <a:avLst/>
              </a:prstGeom>
              <a:blipFill>
                <a:blip r:embed="rId2"/>
                <a:stretch>
                  <a:fillRect l="-1031" t="-69811" b="-12452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4">
                <a:extLst>
                  <a:ext uri="{FF2B5EF4-FFF2-40B4-BE49-F238E27FC236}">
                    <a16:creationId xmlns:a16="http://schemas.microsoft.com/office/drawing/2014/main" id="{86985843-938D-CC4F-8A7F-C1A4BE915D89}"/>
                  </a:ext>
                </a:extLst>
              </p:cNvPr>
              <p:cNvSpPr txBox="1"/>
              <p:nvPr/>
            </p:nvSpPr>
            <p:spPr>
              <a:xfrm>
                <a:off x="364624" y="3873147"/>
                <a:ext cx="8611235" cy="281076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0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num>
                      <m:den>
                        <m:f>
                          <m:fPr>
                            <m:type m:val="skw"/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den>
                    </m:f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rgbClr val="0000FF"/>
                    </a:solidFill>
                  </a:rPr>
                  <a:t>于是，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</m:e>
                    </m:nary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altLang="zh-CN" sz="20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</m:e>
                    </m:nary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den>
                        </m:f>
                      </m:den>
                    </m:f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sz="20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文本框 4">
                <a:extLst>
                  <a:ext uri="{FF2B5EF4-FFF2-40B4-BE49-F238E27FC236}">
                    <a16:creationId xmlns:a16="http://schemas.microsoft.com/office/drawing/2014/main" id="{86985843-938D-CC4F-8A7F-C1A4BE915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24" y="3873147"/>
                <a:ext cx="8611235" cy="2810769"/>
              </a:xfrm>
              <a:prstGeom prst="rect">
                <a:avLst/>
              </a:prstGeom>
              <a:blipFill>
                <a:blip r:embed="rId3"/>
                <a:stretch>
                  <a:fillRect l="-587" b="-1733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0C37163-109E-2746-B614-02E305C362B6}"/>
              </a:ext>
            </a:extLst>
          </p:cNvPr>
          <p:cNvSpPr txBox="1"/>
          <p:nvPr/>
        </p:nvSpPr>
        <p:spPr>
          <a:xfrm>
            <a:off x="6401048" y="4091062"/>
            <a:ext cx="2232248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CN" sz="1800" dirty="0">
                <a:solidFill>
                  <a:srgbClr val="FF0000"/>
                </a:solidFill>
              </a:rPr>
              <a:t>为什么</a:t>
            </a:r>
            <a:r>
              <a:rPr lang="zh-CN" altLang="en-US" sz="1800" dirty="0">
                <a:solidFill>
                  <a:srgbClr val="FF0000"/>
                </a:solidFill>
              </a:rPr>
              <a:t>要从</a:t>
            </a:r>
            <a:r>
              <a:rPr lang="en-US" altLang="zh-CN" sz="1800" dirty="0">
                <a:solidFill>
                  <a:srgbClr val="FF0000"/>
                </a:solidFill>
              </a:rPr>
              <a:t>3</a:t>
            </a:r>
            <a:r>
              <a:rPr lang="zh-CN" altLang="en-US" sz="1800" dirty="0">
                <a:solidFill>
                  <a:srgbClr val="FF0000"/>
                </a:solidFill>
              </a:rPr>
              <a:t>分割开？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1800" dirty="0">
                <a:solidFill>
                  <a:srgbClr val="FF0000"/>
                </a:solidFill>
              </a:rPr>
              <a:t>直接使用之前例</a:t>
            </a:r>
            <a:r>
              <a:rPr lang="en-US" altLang="zh-CN" sz="1800" dirty="0">
                <a:solidFill>
                  <a:srgbClr val="FF0000"/>
                </a:solidFill>
              </a:rPr>
              <a:t>3</a:t>
            </a:r>
            <a:r>
              <a:rPr lang="zh-CN" altLang="en-US" sz="1800" dirty="0">
                <a:solidFill>
                  <a:srgbClr val="FF0000"/>
                </a:solidFill>
              </a:rPr>
              <a:t>的方法为什么不行？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5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EBB9-B347-9A4F-B19F-03907D2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542"/>
            <a:ext cx="8229600" cy="4759424"/>
          </a:xfrm>
          <a:prstGeom prst="rect">
            <a:avLst/>
          </a:prstGeom>
          <a:effectLst/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  <a:sym typeface="+mn-ea"/>
              </a:rPr>
              <a:t>3. </a:t>
            </a:r>
            <a:r>
              <a:rPr kumimoji="1" lang="zh-CN" altLang="en-US" b="1" dirty="0">
                <a:cs typeface="Times New Roman" panose="02020603050405020304" pitchFamily="18" charset="0"/>
                <a:sym typeface="+mn-ea"/>
              </a:rPr>
              <a:t>计算和的界限</a:t>
            </a:r>
            <a:endParaRPr kumimoji="1" lang="en-US" altLang="zh-CN" b="1" dirty="0"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en-CN" b="1" dirty="0"/>
              <a:t>直接求解</a:t>
            </a:r>
            <a:r>
              <a:rPr lang="zh-CN" altLang="en-US" b="1" dirty="0"/>
              <a:t>，分割（分裂）求和</a:t>
            </a:r>
            <a:endParaRPr lang="en-US" altLang="zh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42946-8BA7-5F4D-BE5E-7105D666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37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1E531-EAB1-E646-8059-698D7D55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和式的估计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67147-92FA-EC40-942B-1B09DA8ABC62}"/>
              </a:ext>
            </a:extLst>
          </p:cNvPr>
          <p:cNvSpPr txBox="1"/>
          <p:nvPr/>
        </p:nvSpPr>
        <p:spPr>
          <a:xfrm>
            <a:off x="5786602" y="2604894"/>
            <a:ext cx="203164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调和级数的解法一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850B4-4E4C-214A-9912-8EFDF1E1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3284984"/>
            <a:ext cx="7220073" cy="158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0B0F5F-657A-B248-8BF9-E4B99E504B6D}"/>
                  </a:ext>
                </a:extLst>
              </p:cNvPr>
              <p:cNvSpPr txBox="1"/>
              <p:nvPr/>
            </p:nvSpPr>
            <p:spPr>
              <a:xfrm>
                <a:off x="1973767" y="4945151"/>
                <a:ext cx="7170233" cy="1151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lang="en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den>
                              </m:f>
                              <m:r>
                                <a:rPr lang="en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e>
                          </m:nary>
                        </m:e>
                      </m:nary>
                      <m:nary>
                        <m:naryPr>
                          <m:chr m:val="∑"/>
                          <m:ctrlPr>
                            <a:rPr lang="en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lang="en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nary>
                              <m:r>
                                <a:rPr lang="en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0B0F5F-657A-B248-8BF9-E4B99E504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67" y="4945151"/>
                <a:ext cx="7170233" cy="1151662"/>
              </a:xfrm>
              <a:prstGeom prst="rect">
                <a:avLst/>
              </a:prstGeom>
              <a:blipFill>
                <a:blip r:embed="rId4"/>
                <a:stretch>
                  <a:fillRect l="-8496" t="-96739" b="-15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B99044-610C-194D-9B6D-13E527C4AA64}"/>
                  </a:ext>
                </a:extLst>
              </p:cNvPr>
              <p:cNvSpPr txBox="1"/>
              <p:nvPr/>
            </p:nvSpPr>
            <p:spPr>
              <a:xfrm>
                <a:off x="400864" y="2531899"/>
                <a:ext cx="5385738" cy="61587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7.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求调和级数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BB99044-610C-194D-9B6D-13E527C4A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64" y="2531899"/>
                <a:ext cx="5385738" cy="615874"/>
              </a:xfrm>
              <a:prstGeom prst="rect">
                <a:avLst/>
              </a:prstGeom>
              <a:blipFill>
                <a:blip r:embed="rId5"/>
                <a:stretch>
                  <a:fillRect l="-1647" t="-83673" b="-134694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73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6906" y="5711461"/>
                <a:ext cx="4520405" cy="596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nary>
                                <m:nary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06" y="5711461"/>
                <a:ext cx="4520405" cy="596510"/>
              </a:xfrm>
              <a:prstGeom prst="rect">
                <a:avLst/>
              </a:prstGeom>
              <a:blipFill>
                <a:blip r:embed="rId3"/>
                <a:stretch>
                  <a:fillRect l="-9551" t="-110417" b="-170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503788" y="5733135"/>
                <a:ext cx="2663614" cy="5041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nary>
                                <m:nary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88" y="5733135"/>
                <a:ext cx="2663614" cy="504177"/>
              </a:xfrm>
              <a:prstGeom prst="rect">
                <a:avLst/>
              </a:prstGeom>
              <a:blipFill>
                <a:blip r:embed="rId4"/>
                <a:stretch>
                  <a:fillRect l="-19905" t="-139024" r="-1422" b="-2073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29165" y="129488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如果</a:t>
            </a:r>
            <a:r>
              <a:rPr lang="en-US" altLang="zh-CN" sz="3200" dirty="0">
                <a:latin typeface="SimSun" panose="02010600030101010101" pitchFamily="2" charset="-122"/>
                <a:ea typeface="SimSun" panose="02010600030101010101" pitchFamily="2" charset="-122"/>
              </a:rPr>
              <a:t>f(k)</a:t>
            </a:r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单调递增，则</a:t>
            </a:r>
            <a:endParaRPr lang="en-US" altLang="zh-CN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6453B6-D2E3-724B-835C-B9FB170E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38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DF299D-4B93-E747-A4CD-8B84F6C8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积分求和的近似 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59B24F-DDF2-8042-B0F6-2B824E1D8D9B}"/>
                  </a:ext>
                </a:extLst>
              </p:cNvPr>
              <p:cNvSpPr/>
              <p:nvPr/>
            </p:nvSpPr>
            <p:spPr>
              <a:xfrm>
                <a:off x="4300803" y="1200872"/>
                <a:ext cx="4614597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59B24F-DDF2-8042-B0F6-2B824E1D8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803" y="1200872"/>
                <a:ext cx="4614597" cy="932628"/>
              </a:xfrm>
              <a:prstGeom prst="rect">
                <a:avLst/>
              </a:prstGeom>
              <a:blipFill>
                <a:blip r:embed="rId7"/>
                <a:stretch>
                  <a:fillRect l="-20274" t="-122973" b="-1864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6">
            <a:extLst>
              <a:ext uri="{FF2B5EF4-FFF2-40B4-BE49-F238E27FC236}">
                <a16:creationId xmlns:a16="http://schemas.microsoft.com/office/drawing/2014/main" id="{94557538-21F4-5142-81C8-E5313857FB7A}"/>
              </a:ext>
            </a:extLst>
          </p:cNvPr>
          <p:cNvCxnSpPr>
            <a:cxnSpLocks/>
          </p:cNvCxnSpPr>
          <p:nvPr/>
        </p:nvCxnSpPr>
        <p:spPr>
          <a:xfrm flipV="1">
            <a:off x="197789" y="4780677"/>
            <a:ext cx="3647430" cy="1440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9">
            <a:extLst>
              <a:ext uri="{FF2B5EF4-FFF2-40B4-BE49-F238E27FC236}">
                <a16:creationId xmlns:a16="http://schemas.microsoft.com/office/drawing/2014/main" id="{EDF9E73A-DAB8-2842-BC24-F43D6858491D}"/>
              </a:ext>
            </a:extLst>
          </p:cNvPr>
          <p:cNvCxnSpPr>
            <a:cxnSpLocks/>
          </p:cNvCxnSpPr>
          <p:nvPr/>
        </p:nvCxnSpPr>
        <p:spPr>
          <a:xfrm flipV="1">
            <a:off x="461013" y="2404413"/>
            <a:ext cx="0" cy="2808312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AABB425-9B98-FB48-AECF-3B69B1FD1F44}"/>
              </a:ext>
            </a:extLst>
          </p:cNvPr>
          <p:cNvCxnSpPr>
            <a:cxnSpLocks/>
          </p:cNvCxnSpPr>
          <p:nvPr/>
        </p:nvCxnSpPr>
        <p:spPr>
          <a:xfrm flipV="1">
            <a:off x="100803" y="2692445"/>
            <a:ext cx="3816424" cy="1656184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5">
            <a:extLst>
              <a:ext uri="{FF2B5EF4-FFF2-40B4-BE49-F238E27FC236}">
                <a16:creationId xmlns:a16="http://schemas.microsoft.com/office/drawing/2014/main" id="{37E1DFCD-A061-B646-982B-C8086DFC399D}"/>
              </a:ext>
            </a:extLst>
          </p:cNvPr>
          <p:cNvCxnSpPr>
            <a:cxnSpLocks/>
          </p:cNvCxnSpPr>
          <p:nvPr/>
        </p:nvCxnSpPr>
        <p:spPr>
          <a:xfrm>
            <a:off x="892891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9">
            <a:extLst>
              <a:ext uri="{FF2B5EF4-FFF2-40B4-BE49-F238E27FC236}">
                <a16:creationId xmlns:a16="http://schemas.microsoft.com/office/drawing/2014/main" id="{1AEBA696-8157-D64D-9617-7803BC00F347}"/>
              </a:ext>
            </a:extLst>
          </p:cNvPr>
          <p:cNvCxnSpPr>
            <a:cxnSpLocks/>
          </p:cNvCxnSpPr>
          <p:nvPr/>
        </p:nvCxnSpPr>
        <p:spPr>
          <a:xfrm>
            <a:off x="1197691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9">
            <a:extLst>
              <a:ext uri="{FF2B5EF4-FFF2-40B4-BE49-F238E27FC236}">
                <a16:creationId xmlns:a16="http://schemas.microsoft.com/office/drawing/2014/main" id="{BFA50EC9-F36D-D845-8231-F20E7FF71529}"/>
              </a:ext>
            </a:extLst>
          </p:cNvPr>
          <p:cNvCxnSpPr>
            <a:cxnSpLocks/>
          </p:cNvCxnSpPr>
          <p:nvPr/>
        </p:nvCxnSpPr>
        <p:spPr>
          <a:xfrm>
            <a:off x="1468955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0">
            <a:extLst>
              <a:ext uri="{FF2B5EF4-FFF2-40B4-BE49-F238E27FC236}">
                <a16:creationId xmlns:a16="http://schemas.microsoft.com/office/drawing/2014/main" id="{DA8F22D9-16DB-F746-8EB5-804C014BE5E2}"/>
              </a:ext>
            </a:extLst>
          </p:cNvPr>
          <p:cNvCxnSpPr>
            <a:cxnSpLocks/>
          </p:cNvCxnSpPr>
          <p:nvPr/>
        </p:nvCxnSpPr>
        <p:spPr>
          <a:xfrm>
            <a:off x="1773755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3">
            <a:extLst>
              <a:ext uri="{FF2B5EF4-FFF2-40B4-BE49-F238E27FC236}">
                <a16:creationId xmlns:a16="http://schemas.microsoft.com/office/drawing/2014/main" id="{CEAC37F1-1AA9-0B48-B2BE-B8EF60136A9A}"/>
              </a:ext>
            </a:extLst>
          </p:cNvPr>
          <p:cNvCxnSpPr>
            <a:cxnSpLocks/>
          </p:cNvCxnSpPr>
          <p:nvPr/>
        </p:nvCxnSpPr>
        <p:spPr>
          <a:xfrm>
            <a:off x="2057051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34">
            <a:extLst>
              <a:ext uri="{FF2B5EF4-FFF2-40B4-BE49-F238E27FC236}">
                <a16:creationId xmlns:a16="http://schemas.microsoft.com/office/drawing/2014/main" id="{DC69FD9B-0B45-5D40-BF80-D03175C85794}"/>
              </a:ext>
            </a:extLst>
          </p:cNvPr>
          <p:cNvCxnSpPr>
            <a:cxnSpLocks/>
          </p:cNvCxnSpPr>
          <p:nvPr/>
        </p:nvCxnSpPr>
        <p:spPr>
          <a:xfrm>
            <a:off x="2361851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5">
            <a:extLst>
              <a:ext uri="{FF2B5EF4-FFF2-40B4-BE49-F238E27FC236}">
                <a16:creationId xmlns:a16="http://schemas.microsoft.com/office/drawing/2014/main" id="{3ACE8F42-5D99-8D48-8A6F-B764A48E4235}"/>
              </a:ext>
            </a:extLst>
          </p:cNvPr>
          <p:cNvCxnSpPr>
            <a:cxnSpLocks/>
          </p:cNvCxnSpPr>
          <p:nvPr/>
        </p:nvCxnSpPr>
        <p:spPr>
          <a:xfrm>
            <a:off x="2633115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6">
            <a:extLst>
              <a:ext uri="{FF2B5EF4-FFF2-40B4-BE49-F238E27FC236}">
                <a16:creationId xmlns:a16="http://schemas.microsoft.com/office/drawing/2014/main" id="{4C9B006D-305E-844B-891F-461EFD71209E}"/>
              </a:ext>
            </a:extLst>
          </p:cNvPr>
          <p:cNvCxnSpPr>
            <a:cxnSpLocks/>
          </p:cNvCxnSpPr>
          <p:nvPr/>
        </p:nvCxnSpPr>
        <p:spPr>
          <a:xfrm>
            <a:off x="2937915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41">
            <a:extLst>
              <a:ext uri="{FF2B5EF4-FFF2-40B4-BE49-F238E27FC236}">
                <a16:creationId xmlns:a16="http://schemas.microsoft.com/office/drawing/2014/main" id="{36838E0D-DCE1-564F-8658-8153F3CFF5BB}"/>
              </a:ext>
            </a:extLst>
          </p:cNvPr>
          <p:cNvCxnSpPr>
            <a:cxnSpLocks/>
          </p:cNvCxnSpPr>
          <p:nvPr/>
        </p:nvCxnSpPr>
        <p:spPr>
          <a:xfrm>
            <a:off x="3269155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42">
            <a:extLst>
              <a:ext uri="{FF2B5EF4-FFF2-40B4-BE49-F238E27FC236}">
                <a16:creationId xmlns:a16="http://schemas.microsoft.com/office/drawing/2014/main" id="{D69EA58D-13CF-624F-AD21-41AB11DAA09F}"/>
              </a:ext>
            </a:extLst>
          </p:cNvPr>
          <p:cNvCxnSpPr>
            <a:cxnSpLocks/>
          </p:cNvCxnSpPr>
          <p:nvPr/>
        </p:nvCxnSpPr>
        <p:spPr>
          <a:xfrm>
            <a:off x="3573955" y="4795077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49">
                <a:extLst>
                  <a:ext uri="{FF2B5EF4-FFF2-40B4-BE49-F238E27FC236}">
                    <a16:creationId xmlns:a16="http://schemas.microsoft.com/office/drawing/2014/main" id="{E71181EA-FE10-A54D-8E97-6B24E5C87680}"/>
                  </a:ext>
                </a:extLst>
              </p:cNvPr>
              <p:cNvSpPr txBox="1"/>
              <p:nvPr/>
            </p:nvSpPr>
            <p:spPr>
              <a:xfrm>
                <a:off x="514441" y="4830827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10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5" name="文本框 49">
                <a:extLst>
                  <a:ext uri="{FF2B5EF4-FFF2-40B4-BE49-F238E27FC236}">
                    <a16:creationId xmlns:a16="http://schemas.microsoft.com/office/drawing/2014/main" id="{E71181EA-FE10-A54D-8E97-6B24E5C87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41" y="4830827"/>
                <a:ext cx="621632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50">
                <a:extLst>
                  <a:ext uri="{FF2B5EF4-FFF2-40B4-BE49-F238E27FC236}">
                    <a16:creationId xmlns:a16="http://schemas.microsoft.com/office/drawing/2014/main" id="{16BE1921-AB2E-D94C-9BD3-B1232E064237}"/>
                  </a:ext>
                </a:extLst>
              </p:cNvPr>
              <p:cNvSpPr txBox="1"/>
              <p:nvPr/>
            </p:nvSpPr>
            <p:spPr>
              <a:xfrm>
                <a:off x="874844" y="4845241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6" name="文本框 50">
                <a:extLst>
                  <a:ext uri="{FF2B5EF4-FFF2-40B4-BE49-F238E27FC236}">
                    <a16:creationId xmlns:a16="http://schemas.microsoft.com/office/drawing/2014/main" id="{16BE1921-AB2E-D94C-9BD3-B1232E064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4" y="4845241"/>
                <a:ext cx="621632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51">
                <a:extLst>
                  <a:ext uri="{FF2B5EF4-FFF2-40B4-BE49-F238E27FC236}">
                    <a16:creationId xmlns:a16="http://schemas.microsoft.com/office/drawing/2014/main" id="{D5AB5B22-E610-FE49-83C7-3FC887F5D1EE}"/>
                  </a:ext>
                </a:extLst>
              </p:cNvPr>
              <p:cNvSpPr txBox="1"/>
              <p:nvPr/>
            </p:nvSpPr>
            <p:spPr>
              <a:xfrm>
                <a:off x="1175033" y="4849271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7" name="文本框 51">
                <a:extLst>
                  <a:ext uri="{FF2B5EF4-FFF2-40B4-BE49-F238E27FC236}">
                    <a16:creationId xmlns:a16="http://schemas.microsoft.com/office/drawing/2014/main" id="{D5AB5B22-E610-FE49-83C7-3FC887F5D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033" y="4849271"/>
                <a:ext cx="62163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52">
                <a:extLst>
                  <a:ext uri="{FF2B5EF4-FFF2-40B4-BE49-F238E27FC236}">
                    <a16:creationId xmlns:a16="http://schemas.microsoft.com/office/drawing/2014/main" id="{E9997497-7940-684C-A6E5-BFF6E6601E0A}"/>
                  </a:ext>
                </a:extLst>
              </p:cNvPr>
              <p:cNvSpPr txBox="1"/>
              <p:nvPr/>
            </p:nvSpPr>
            <p:spPr>
              <a:xfrm>
                <a:off x="2036980" y="4776963"/>
                <a:ext cx="6216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52">
                <a:extLst>
                  <a:ext uri="{FF2B5EF4-FFF2-40B4-BE49-F238E27FC236}">
                    <a16:creationId xmlns:a16="http://schemas.microsoft.com/office/drawing/2014/main" id="{E9997497-7940-684C-A6E5-BFF6E6601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80" y="4776963"/>
                <a:ext cx="62163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53">
                <a:extLst>
                  <a:ext uri="{FF2B5EF4-FFF2-40B4-BE49-F238E27FC236}">
                    <a16:creationId xmlns:a16="http://schemas.microsoft.com/office/drawing/2014/main" id="{55CED75C-E18A-2943-B65B-BA0CDBE70889}"/>
                  </a:ext>
                </a:extLst>
              </p:cNvPr>
              <p:cNvSpPr txBox="1"/>
              <p:nvPr/>
            </p:nvSpPr>
            <p:spPr>
              <a:xfrm>
                <a:off x="3072442" y="4856048"/>
                <a:ext cx="3957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9" name="文本框 53">
                <a:extLst>
                  <a:ext uri="{FF2B5EF4-FFF2-40B4-BE49-F238E27FC236}">
                    <a16:creationId xmlns:a16="http://schemas.microsoft.com/office/drawing/2014/main" id="{55CED75C-E18A-2943-B65B-BA0CDBE70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42" y="4856048"/>
                <a:ext cx="395718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54">
                <a:extLst>
                  <a:ext uri="{FF2B5EF4-FFF2-40B4-BE49-F238E27FC236}">
                    <a16:creationId xmlns:a16="http://schemas.microsoft.com/office/drawing/2014/main" id="{CA7B9B48-37E5-7F42-9775-CD8FAE9050D4}"/>
                  </a:ext>
                </a:extLst>
              </p:cNvPr>
              <p:cNvSpPr txBox="1"/>
              <p:nvPr/>
            </p:nvSpPr>
            <p:spPr>
              <a:xfrm>
                <a:off x="3284583" y="4855474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0" name="文本框 54">
                <a:extLst>
                  <a:ext uri="{FF2B5EF4-FFF2-40B4-BE49-F238E27FC236}">
                    <a16:creationId xmlns:a16="http://schemas.microsoft.com/office/drawing/2014/main" id="{CA7B9B48-37E5-7F42-9775-CD8FAE905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83" y="4855474"/>
                <a:ext cx="621632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56">
            <a:extLst>
              <a:ext uri="{FF2B5EF4-FFF2-40B4-BE49-F238E27FC236}">
                <a16:creationId xmlns:a16="http://schemas.microsoft.com/office/drawing/2014/main" id="{B09A0957-D92A-C440-8EA6-42C0A117BBB2}"/>
              </a:ext>
            </a:extLst>
          </p:cNvPr>
          <p:cNvCxnSpPr/>
          <p:nvPr/>
        </p:nvCxnSpPr>
        <p:spPr>
          <a:xfrm flipV="1">
            <a:off x="1197691" y="3844573"/>
            <a:ext cx="0" cy="93610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57">
            <a:extLst>
              <a:ext uri="{FF2B5EF4-FFF2-40B4-BE49-F238E27FC236}">
                <a16:creationId xmlns:a16="http://schemas.microsoft.com/office/drawing/2014/main" id="{6DE32AF5-34B9-F04F-A118-D6245E4B5C2B}"/>
              </a:ext>
            </a:extLst>
          </p:cNvPr>
          <p:cNvCxnSpPr>
            <a:cxnSpLocks/>
          </p:cNvCxnSpPr>
          <p:nvPr/>
        </p:nvCxnSpPr>
        <p:spPr>
          <a:xfrm flipV="1">
            <a:off x="1468955" y="3729357"/>
            <a:ext cx="0" cy="105132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58">
            <a:extLst>
              <a:ext uri="{FF2B5EF4-FFF2-40B4-BE49-F238E27FC236}">
                <a16:creationId xmlns:a16="http://schemas.microsoft.com/office/drawing/2014/main" id="{51232056-00A6-3D41-86A3-8EAEFBF8DEB4}"/>
              </a:ext>
            </a:extLst>
          </p:cNvPr>
          <p:cNvCxnSpPr>
            <a:cxnSpLocks/>
          </p:cNvCxnSpPr>
          <p:nvPr/>
        </p:nvCxnSpPr>
        <p:spPr>
          <a:xfrm flipV="1">
            <a:off x="2355355" y="3340517"/>
            <a:ext cx="6496" cy="143116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59">
            <a:extLst>
              <a:ext uri="{FF2B5EF4-FFF2-40B4-BE49-F238E27FC236}">
                <a16:creationId xmlns:a16="http://schemas.microsoft.com/office/drawing/2014/main" id="{08800C46-7B88-1147-A087-4FB04ACCFCEC}"/>
              </a:ext>
            </a:extLst>
          </p:cNvPr>
          <p:cNvCxnSpPr>
            <a:cxnSpLocks/>
          </p:cNvCxnSpPr>
          <p:nvPr/>
        </p:nvCxnSpPr>
        <p:spPr>
          <a:xfrm flipV="1">
            <a:off x="892891" y="3988589"/>
            <a:ext cx="0" cy="813648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60">
            <a:extLst>
              <a:ext uri="{FF2B5EF4-FFF2-40B4-BE49-F238E27FC236}">
                <a16:creationId xmlns:a16="http://schemas.microsoft.com/office/drawing/2014/main" id="{131D75CC-514E-CD45-99E6-0D7533678187}"/>
              </a:ext>
            </a:extLst>
          </p:cNvPr>
          <p:cNvCxnSpPr>
            <a:cxnSpLocks/>
          </p:cNvCxnSpPr>
          <p:nvPr/>
        </p:nvCxnSpPr>
        <p:spPr>
          <a:xfrm flipV="1">
            <a:off x="2633115" y="3228901"/>
            <a:ext cx="0" cy="1542776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61">
            <a:extLst>
              <a:ext uri="{FF2B5EF4-FFF2-40B4-BE49-F238E27FC236}">
                <a16:creationId xmlns:a16="http://schemas.microsoft.com/office/drawing/2014/main" id="{800CA88B-8461-9743-B720-B622E9FB3D49}"/>
              </a:ext>
            </a:extLst>
          </p:cNvPr>
          <p:cNvCxnSpPr>
            <a:cxnSpLocks/>
          </p:cNvCxnSpPr>
          <p:nvPr/>
        </p:nvCxnSpPr>
        <p:spPr>
          <a:xfrm flipV="1">
            <a:off x="2937915" y="3124493"/>
            <a:ext cx="0" cy="167058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62">
            <a:extLst>
              <a:ext uri="{FF2B5EF4-FFF2-40B4-BE49-F238E27FC236}">
                <a16:creationId xmlns:a16="http://schemas.microsoft.com/office/drawing/2014/main" id="{20B943AA-7899-AF42-A5BB-E002EFD5C0B3}"/>
              </a:ext>
            </a:extLst>
          </p:cNvPr>
          <p:cNvCxnSpPr>
            <a:cxnSpLocks/>
          </p:cNvCxnSpPr>
          <p:nvPr/>
        </p:nvCxnSpPr>
        <p:spPr>
          <a:xfrm flipV="1">
            <a:off x="3269155" y="2980477"/>
            <a:ext cx="0" cy="180020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65547">
            <a:extLst>
              <a:ext uri="{FF2B5EF4-FFF2-40B4-BE49-F238E27FC236}">
                <a16:creationId xmlns:a16="http://schemas.microsoft.com/office/drawing/2014/main" id="{9612D3B0-2899-5D4B-AB6A-88FCA65CDC9C}"/>
              </a:ext>
            </a:extLst>
          </p:cNvPr>
          <p:cNvCxnSpPr>
            <a:cxnSpLocks/>
          </p:cNvCxnSpPr>
          <p:nvPr/>
        </p:nvCxnSpPr>
        <p:spPr>
          <a:xfrm flipV="1">
            <a:off x="1773755" y="3628549"/>
            <a:ext cx="0" cy="1166528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65548">
            <a:extLst>
              <a:ext uri="{FF2B5EF4-FFF2-40B4-BE49-F238E27FC236}">
                <a16:creationId xmlns:a16="http://schemas.microsoft.com/office/drawing/2014/main" id="{8A52DC01-8CF4-4F4A-9282-9A0C2476A8C2}"/>
              </a:ext>
            </a:extLst>
          </p:cNvPr>
          <p:cNvCxnSpPr>
            <a:cxnSpLocks/>
          </p:cNvCxnSpPr>
          <p:nvPr/>
        </p:nvCxnSpPr>
        <p:spPr>
          <a:xfrm flipV="1">
            <a:off x="2057051" y="3484533"/>
            <a:ext cx="0" cy="129614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65555">
            <a:extLst>
              <a:ext uri="{FF2B5EF4-FFF2-40B4-BE49-F238E27FC236}">
                <a16:creationId xmlns:a16="http://schemas.microsoft.com/office/drawing/2014/main" id="{A9EC5C0F-B9A5-7C49-A0FB-B354B1AB84D6}"/>
              </a:ext>
            </a:extLst>
          </p:cNvPr>
          <p:cNvCxnSpPr/>
          <p:nvPr/>
        </p:nvCxnSpPr>
        <p:spPr>
          <a:xfrm>
            <a:off x="874659" y="3844573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65557">
            <a:extLst>
              <a:ext uri="{FF2B5EF4-FFF2-40B4-BE49-F238E27FC236}">
                <a16:creationId xmlns:a16="http://schemas.microsoft.com/office/drawing/2014/main" id="{BDED3454-EC94-3349-BC5A-6DF4D037B452}"/>
              </a:ext>
            </a:extLst>
          </p:cNvPr>
          <p:cNvCxnSpPr/>
          <p:nvPr/>
        </p:nvCxnSpPr>
        <p:spPr>
          <a:xfrm>
            <a:off x="889291" y="3844573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65558">
            <a:extLst>
              <a:ext uri="{FF2B5EF4-FFF2-40B4-BE49-F238E27FC236}">
                <a16:creationId xmlns:a16="http://schemas.microsoft.com/office/drawing/2014/main" id="{0805E9FD-3D45-B54E-B62F-1E2B8EB32AD9}"/>
              </a:ext>
            </a:extLst>
          </p:cNvPr>
          <p:cNvCxnSpPr>
            <a:cxnSpLocks/>
          </p:cNvCxnSpPr>
          <p:nvPr/>
        </p:nvCxnSpPr>
        <p:spPr>
          <a:xfrm>
            <a:off x="1196555" y="3729357"/>
            <a:ext cx="2976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65559">
            <a:extLst>
              <a:ext uri="{FF2B5EF4-FFF2-40B4-BE49-F238E27FC236}">
                <a16:creationId xmlns:a16="http://schemas.microsoft.com/office/drawing/2014/main" id="{71BECF60-E644-274E-9231-B5FB8D8E023B}"/>
              </a:ext>
            </a:extLst>
          </p:cNvPr>
          <p:cNvCxnSpPr>
            <a:cxnSpLocks/>
          </p:cNvCxnSpPr>
          <p:nvPr/>
        </p:nvCxnSpPr>
        <p:spPr>
          <a:xfrm>
            <a:off x="1196555" y="3729357"/>
            <a:ext cx="0" cy="11160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65563">
            <a:extLst>
              <a:ext uri="{FF2B5EF4-FFF2-40B4-BE49-F238E27FC236}">
                <a16:creationId xmlns:a16="http://schemas.microsoft.com/office/drawing/2014/main" id="{F17A3BF3-5C8E-FB46-92CE-B8771E0C2D34}"/>
              </a:ext>
            </a:extLst>
          </p:cNvPr>
          <p:cNvCxnSpPr/>
          <p:nvPr/>
        </p:nvCxnSpPr>
        <p:spPr>
          <a:xfrm>
            <a:off x="1450723" y="3628549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65564">
            <a:extLst>
              <a:ext uri="{FF2B5EF4-FFF2-40B4-BE49-F238E27FC236}">
                <a16:creationId xmlns:a16="http://schemas.microsoft.com/office/drawing/2014/main" id="{26319093-AEAA-7B48-9324-B0D041D6EBF5}"/>
              </a:ext>
            </a:extLst>
          </p:cNvPr>
          <p:cNvCxnSpPr/>
          <p:nvPr/>
        </p:nvCxnSpPr>
        <p:spPr>
          <a:xfrm>
            <a:off x="1465355" y="3628549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65565">
            <a:extLst>
              <a:ext uri="{FF2B5EF4-FFF2-40B4-BE49-F238E27FC236}">
                <a16:creationId xmlns:a16="http://schemas.microsoft.com/office/drawing/2014/main" id="{3484CE75-3D7A-6A4F-9510-518D70667DF2}"/>
              </a:ext>
            </a:extLst>
          </p:cNvPr>
          <p:cNvCxnSpPr/>
          <p:nvPr/>
        </p:nvCxnSpPr>
        <p:spPr>
          <a:xfrm>
            <a:off x="1755755" y="3462317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65566">
            <a:extLst>
              <a:ext uri="{FF2B5EF4-FFF2-40B4-BE49-F238E27FC236}">
                <a16:creationId xmlns:a16="http://schemas.microsoft.com/office/drawing/2014/main" id="{7CA40EE8-512A-EF4B-A266-5B15557186EF}"/>
              </a:ext>
            </a:extLst>
          </p:cNvPr>
          <p:cNvCxnSpPr/>
          <p:nvPr/>
        </p:nvCxnSpPr>
        <p:spPr>
          <a:xfrm>
            <a:off x="1770387" y="3462317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65567">
            <a:extLst>
              <a:ext uri="{FF2B5EF4-FFF2-40B4-BE49-F238E27FC236}">
                <a16:creationId xmlns:a16="http://schemas.microsoft.com/office/drawing/2014/main" id="{E72C6071-DAB1-0844-A6C9-AC7DD7068C7C}"/>
              </a:ext>
            </a:extLst>
          </p:cNvPr>
          <p:cNvCxnSpPr/>
          <p:nvPr/>
        </p:nvCxnSpPr>
        <p:spPr>
          <a:xfrm>
            <a:off x="2038819" y="3340517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65568">
            <a:extLst>
              <a:ext uri="{FF2B5EF4-FFF2-40B4-BE49-F238E27FC236}">
                <a16:creationId xmlns:a16="http://schemas.microsoft.com/office/drawing/2014/main" id="{12DA0813-C13F-D744-9DE8-80B8EFD8B679}"/>
              </a:ext>
            </a:extLst>
          </p:cNvPr>
          <p:cNvCxnSpPr/>
          <p:nvPr/>
        </p:nvCxnSpPr>
        <p:spPr>
          <a:xfrm>
            <a:off x="2053451" y="3340517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65569">
            <a:extLst>
              <a:ext uri="{FF2B5EF4-FFF2-40B4-BE49-F238E27FC236}">
                <a16:creationId xmlns:a16="http://schemas.microsoft.com/office/drawing/2014/main" id="{BE36265B-6427-F24B-A8EC-F7982DCE6EAA}"/>
              </a:ext>
            </a:extLst>
          </p:cNvPr>
          <p:cNvCxnSpPr>
            <a:cxnSpLocks/>
          </p:cNvCxnSpPr>
          <p:nvPr/>
        </p:nvCxnSpPr>
        <p:spPr>
          <a:xfrm>
            <a:off x="2356763" y="3228901"/>
            <a:ext cx="2868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65570">
            <a:extLst>
              <a:ext uri="{FF2B5EF4-FFF2-40B4-BE49-F238E27FC236}">
                <a16:creationId xmlns:a16="http://schemas.microsoft.com/office/drawing/2014/main" id="{726C4C94-2224-1340-979B-8B4A9968E31B}"/>
              </a:ext>
            </a:extLst>
          </p:cNvPr>
          <p:cNvCxnSpPr>
            <a:cxnSpLocks/>
          </p:cNvCxnSpPr>
          <p:nvPr/>
        </p:nvCxnSpPr>
        <p:spPr>
          <a:xfrm>
            <a:off x="2369987" y="3228901"/>
            <a:ext cx="0" cy="1116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65575">
            <a:extLst>
              <a:ext uri="{FF2B5EF4-FFF2-40B4-BE49-F238E27FC236}">
                <a16:creationId xmlns:a16="http://schemas.microsoft.com/office/drawing/2014/main" id="{B89F39FA-C5D0-AE4F-8E19-1DCF50F0CC9B}"/>
              </a:ext>
            </a:extLst>
          </p:cNvPr>
          <p:cNvCxnSpPr/>
          <p:nvPr/>
        </p:nvCxnSpPr>
        <p:spPr>
          <a:xfrm>
            <a:off x="2614883" y="3124493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65576">
            <a:extLst>
              <a:ext uri="{FF2B5EF4-FFF2-40B4-BE49-F238E27FC236}">
                <a16:creationId xmlns:a16="http://schemas.microsoft.com/office/drawing/2014/main" id="{70DB12E5-2E35-CA4A-95AB-D05DB7BA3E5E}"/>
              </a:ext>
            </a:extLst>
          </p:cNvPr>
          <p:cNvCxnSpPr/>
          <p:nvPr/>
        </p:nvCxnSpPr>
        <p:spPr>
          <a:xfrm>
            <a:off x="2629515" y="3124493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65577">
            <a:extLst>
              <a:ext uri="{FF2B5EF4-FFF2-40B4-BE49-F238E27FC236}">
                <a16:creationId xmlns:a16="http://schemas.microsoft.com/office/drawing/2014/main" id="{D3F786E8-A261-A14D-85FB-77538F181348}"/>
              </a:ext>
            </a:extLst>
          </p:cNvPr>
          <p:cNvCxnSpPr/>
          <p:nvPr/>
        </p:nvCxnSpPr>
        <p:spPr>
          <a:xfrm>
            <a:off x="2927859" y="2980477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65578">
            <a:extLst>
              <a:ext uri="{FF2B5EF4-FFF2-40B4-BE49-F238E27FC236}">
                <a16:creationId xmlns:a16="http://schemas.microsoft.com/office/drawing/2014/main" id="{EB3C19CD-89FA-3848-B9B3-E79BC1803BFF}"/>
              </a:ext>
            </a:extLst>
          </p:cNvPr>
          <p:cNvCxnSpPr/>
          <p:nvPr/>
        </p:nvCxnSpPr>
        <p:spPr>
          <a:xfrm>
            <a:off x="2942491" y="2980477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右大括号 65583">
            <a:extLst>
              <a:ext uri="{FF2B5EF4-FFF2-40B4-BE49-F238E27FC236}">
                <a16:creationId xmlns:a16="http://schemas.microsoft.com/office/drawing/2014/main" id="{25280B71-391C-AE4D-A27F-85FE455941B9}"/>
              </a:ext>
            </a:extLst>
          </p:cNvPr>
          <p:cNvSpPr/>
          <p:nvPr/>
        </p:nvSpPr>
        <p:spPr>
          <a:xfrm rot="16200000">
            <a:off x="1915697" y="1657538"/>
            <a:ext cx="321510" cy="2403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65585">
                <a:extLst>
                  <a:ext uri="{FF2B5EF4-FFF2-40B4-BE49-F238E27FC236}">
                    <a16:creationId xmlns:a16="http://schemas.microsoft.com/office/drawing/2014/main" id="{39AC9CE4-CB26-4F44-9AA7-3CB464700A97}"/>
                  </a:ext>
                </a:extLst>
              </p:cNvPr>
              <p:cNvSpPr txBox="1"/>
              <p:nvPr/>
            </p:nvSpPr>
            <p:spPr>
              <a:xfrm>
                <a:off x="1179994" y="2139212"/>
                <a:ext cx="2069976" cy="596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7" name="文本框 65585">
                <a:extLst>
                  <a:ext uri="{FF2B5EF4-FFF2-40B4-BE49-F238E27FC236}">
                    <a16:creationId xmlns:a16="http://schemas.microsoft.com/office/drawing/2014/main" id="{39AC9CE4-CB26-4F44-9AA7-3CB464700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994" y="2139212"/>
                <a:ext cx="2069976" cy="596510"/>
              </a:xfrm>
              <a:prstGeom prst="rect">
                <a:avLst/>
              </a:prstGeom>
              <a:blipFill>
                <a:blip r:embed="rId14"/>
                <a:stretch>
                  <a:fillRect t="-93750" b="-14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连接符 65586">
            <a:extLst>
              <a:ext uri="{FF2B5EF4-FFF2-40B4-BE49-F238E27FC236}">
                <a16:creationId xmlns:a16="http://schemas.microsoft.com/office/drawing/2014/main" id="{57F7DD3F-5F79-D84F-865A-01211DB7463D}"/>
              </a:ext>
            </a:extLst>
          </p:cNvPr>
          <p:cNvCxnSpPr>
            <a:cxnSpLocks/>
          </p:cNvCxnSpPr>
          <p:nvPr/>
        </p:nvCxnSpPr>
        <p:spPr>
          <a:xfrm flipV="1">
            <a:off x="3282941" y="2987677"/>
            <a:ext cx="0" cy="18002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65588">
            <a:extLst>
              <a:ext uri="{FF2B5EF4-FFF2-40B4-BE49-F238E27FC236}">
                <a16:creationId xmlns:a16="http://schemas.microsoft.com/office/drawing/2014/main" id="{BAE3F7CE-F843-0A4B-990F-B0B84929B60E}"/>
              </a:ext>
            </a:extLst>
          </p:cNvPr>
          <p:cNvCxnSpPr>
            <a:cxnSpLocks/>
          </p:cNvCxnSpPr>
          <p:nvPr/>
        </p:nvCxnSpPr>
        <p:spPr>
          <a:xfrm flipV="1">
            <a:off x="889291" y="4000289"/>
            <a:ext cx="0" cy="83322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65595">
            <a:extLst>
              <a:ext uri="{FF2B5EF4-FFF2-40B4-BE49-F238E27FC236}">
                <a16:creationId xmlns:a16="http://schemas.microsoft.com/office/drawing/2014/main" id="{4746F8C7-C8BF-164D-8426-FBCFCF3E5C7D}"/>
              </a:ext>
            </a:extLst>
          </p:cNvPr>
          <p:cNvCxnSpPr>
            <a:cxnSpLocks/>
          </p:cNvCxnSpPr>
          <p:nvPr/>
        </p:nvCxnSpPr>
        <p:spPr>
          <a:xfrm flipV="1">
            <a:off x="889291" y="2990685"/>
            <a:ext cx="2383464" cy="1005399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120834">
                <a:extLst>
                  <a:ext uri="{FF2B5EF4-FFF2-40B4-BE49-F238E27FC236}">
                    <a16:creationId xmlns:a16="http://schemas.microsoft.com/office/drawing/2014/main" id="{3CD90AF3-7F6F-9049-946F-5D34BDA3A197}"/>
                  </a:ext>
                </a:extLst>
              </p:cNvPr>
              <p:cNvSpPr txBox="1"/>
              <p:nvPr/>
            </p:nvSpPr>
            <p:spPr>
              <a:xfrm>
                <a:off x="1096826" y="5050040"/>
                <a:ext cx="2317656" cy="406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红色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16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1" name="文本框 120834">
                <a:extLst>
                  <a:ext uri="{FF2B5EF4-FFF2-40B4-BE49-F238E27FC236}">
                    <a16:creationId xmlns:a16="http://schemas.microsoft.com/office/drawing/2014/main" id="{3CD90AF3-7F6F-9049-946F-5D34BDA3A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26" y="5050040"/>
                <a:ext cx="2317656" cy="406458"/>
              </a:xfrm>
              <a:prstGeom prst="rect">
                <a:avLst/>
              </a:prstGeom>
              <a:blipFill>
                <a:blip r:embed="rId15"/>
                <a:stretch>
                  <a:fillRect l="-1093" t="-103030" b="-16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连接符 120835">
            <a:extLst>
              <a:ext uri="{FF2B5EF4-FFF2-40B4-BE49-F238E27FC236}">
                <a16:creationId xmlns:a16="http://schemas.microsoft.com/office/drawing/2014/main" id="{971ADC9C-461A-EF4D-AD4C-9B7D66E8A953}"/>
              </a:ext>
            </a:extLst>
          </p:cNvPr>
          <p:cNvCxnSpPr>
            <a:cxnSpLocks/>
          </p:cNvCxnSpPr>
          <p:nvPr/>
        </p:nvCxnSpPr>
        <p:spPr>
          <a:xfrm flipV="1">
            <a:off x="892891" y="4771677"/>
            <a:ext cx="2394529" cy="2221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120839">
            <a:extLst>
              <a:ext uri="{FF2B5EF4-FFF2-40B4-BE49-F238E27FC236}">
                <a16:creationId xmlns:a16="http://schemas.microsoft.com/office/drawing/2014/main" id="{9E2A64EA-85B9-2A4D-9535-4D0A1818D4F8}"/>
              </a:ext>
            </a:extLst>
          </p:cNvPr>
          <p:cNvCxnSpPr>
            <a:cxnSpLocks/>
          </p:cNvCxnSpPr>
          <p:nvPr/>
        </p:nvCxnSpPr>
        <p:spPr>
          <a:xfrm flipV="1">
            <a:off x="4732555" y="4941168"/>
            <a:ext cx="3647430" cy="1440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120840">
            <a:extLst>
              <a:ext uri="{FF2B5EF4-FFF2-40B4-BE49-F238E27FC236}">
                <a16:creationId xmlns:a16="http://schemas.microsoft.com/office/drawing/2014/main" id="{1A986B56-5892-EF4F-920A-BC3FDD24BB97}"/>
              </a:ext>
            </a:extLst>
          </p:cNvPr>
          <p:cNvCxnSpPr>
            <a:cxnSpLocks/>
          </p:cNvCxnSpPr>
          <p:nvPr/>
        </p:nvCxnSpPr>
        <p:spPr>
          <a:xfrm flipV="1">
            <a:off x="4995779" y="2564904"/>
            <a:ext cx="0" cy="2808312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120841">
            <a:extLst>
              <a:ext uri="{FF2B5EF4-FFF2-40B4-BE49-F238E27FC236}">
                <a16:creationId xmlns:a16="http://schemas.microsoft.com/office/drawing/2014/main" id="{FB4B1E6C-E2D6-BE45-8B12-57369038E3E1}"/>
              </a:ext>
            </a:extLst>
          </p:cNvPr>
          <p:cNvCxnSpPr>
            <a:cxnSpLocks/>
          </p:cNvCxnSpPr>
          <p:nvPr/>
        </p:nvCxnSpPr>
        <p:spPr>
          <a:xfrm flipV="1">
            <a:off x="4635569" y="2852936"/>
            <a:ext cx="3816424" cy="1656184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120842">
            <a:extLst>
              <a:ext uri="{FF2B5EF4-FFF2-40B4-BE49-F238E27FC236}">
                <a16:creationId xmlns:a16="http://schemas.microsoft.com/office/drawing/2014/main" id="{468A2F2A-A899-8044-AE04-7E58F4AD81F6}"/>
              </a:ext>
            </a:extLst>
          </p:cNvPr>
          <p:cNvCxnSpPr>
            <a:cxnSpLocks/>
          </p:cNvCxnSpPr>
          <p:nvPr/>
        </p:nvCxnSpPr>
        <p:spPr>
          <a:xfrm>
            <a:off x="5427657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120843">
            <a:extLst>
              <a:ext uri="{FF2B5EF4-FFF2-40B4-BE49-F238E27FC236}">
                <a16:creationId xmlns:a16="http://schemas.microsoft.com/office/drawing/2014/main" id="{29621800-A7CF-314A-BCA1-CC3C480E8E27}"/>
              </a:ext>
            </a:extLst>
          </p:cNvPr>
          <p:cNvCxnSpPr>
            <a:cxnSpLocks/>
          </p:cNvCxnSpPr>
          <p:nvPr/>
        </p:nvCxnSpPr>
        <p:spPr>
          <a:xfrm>
            <a:off x="5732457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120844">
            <a:extLst>
              <a:ext uri="{FF2B5EF4-FFF2-40B4-BE49-F238E27FC236}">
                <a16:creationId xmlns:a16="http://schemas.microsoft.com/office/drawing/2014/main" id="{B108E8D9-3738-B94C-98BA-C2E629F4B82E}"/>
              </a:ext>
            </a:extLst>
          </p:cNvPr>
          <p:cNvCxnSpPr>
            <a:cxnSpLocks/>
          </p:cNvCxnSpPr>
          <p:nvPr/>
        </p:nvCxnSpPr>
        <p:spPr>
          <a:xfrm>
            <a:off x="6003721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120845">
            <a:extLst>
              <a:ext uri="{FF2B5EF4-FFF2-40B4-BE49-F238E27FC236}">
                <a16:creationId xmlns:a16="http://schemas.microsoft.com/office/drawing/2014/main" id="{4466FD4D-E662-A343-AD9F-3123421024F6}"/>
              </a:ext>
            </a:extLst>
          </p:cNvPr>
          <p:cNvCxnSpPr>
            <a:cxnSpLocks/>
          </p:cNvCxnSpPr>
          <p:nvPr/>
        </p:nvCxnSpPr>
        <p:spPr>
          <a:xfrm>
            <a:off x="6308521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120846">
            <a:extLst>
              <a:ext uri="{FF2B5EF4-FFF2-40B4-BE49-F238E27FC236}">
                <a16:creationId xmlns:a16="http://schemas.microsoft.com/office/drawing/2014/main" id="{C75DEF77-9AC6-034F-9C21-232F78989330}"/>
              </a:ext>
            </a:extLst>
          </p:cNvPr>
          <p:cNvCxnSpPr>
            <a:cxnSpLocks/>
          </p:cNvCxnSpPr>
          <p:nvPr/>
        </p:nvCxnSpPr>
        <p:spPr>
          <a:xfrm>
            <a:off x="6591817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120847">
            <a:extLst>
              <a:ext uri="{FF2B5EF4-FFF2-40B4-BE49-F238E27FC236}">
                <a16:creationId xmlns:a16="http://schemas.microsoft.com/office/drawing/2014/main" id="{4D3FE723-F824-AE42-ABDA-4F3DB2C95003}"/>
              </a:ext>
            </a:extLst>
          </p:cNvPr>
          <p:cNvCxnSpPr>
            <a:cxnSpLocks/>
          </p:cNvCxnSpPr>
          <p:nvPr/>
        </p:nvCxnSpPr>
        <p:spPr>
          <a:xfrm>
            <a:off x="6896617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120848">
            <a:extLst>
              <a:ext uri="{FF2B5EF4-FFF2-40B4-BE49-F238E27FC236}">
                <a16:creationId xmlns:a16="http://schemas.microsoft.com/office/drawing/2014/main" id="{3DDE932C-6DD0-EA42-8115-13A1F7020071}"/>
              </a:ext>
            </a:extLst>
          </p:cNvPr>
          <p:cNvCxnSpPr>
            <a:cxnSpLocks/>
          </p:cNvCxnSpPr>
          <p:nvPr/>
        </p:nvCxnSpPr>
        <p:spPr>
          <a:xfrm>
            <a:off x="7167881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120849">
            <a:extLst>
              <a:ext uri="{FF2B5EF4-FFF2-40B4-BE49-F238E27FC236}">
                <a16:creationId xmlns:a16="http://schemas.microsoft.com/office/drawing/2014/main" id="{542AC08C-0A88-6746-961F-F57F5623EBC3}"/>
              </a:ext>
            </a:extLst>
          </p:cNvPr>
          <p:cNvCxnSpPr>
            <a:cxnSpLocks/>
          </p:cNvCxnSpPr>
          <p:nvPr/>
        </p:nvCxnSpPr>
        <p:spPr>
          <a:xfrm>
            <a:off x="7472681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120850">
            <a:extLst>
              <a:ext uri="{FF2B5EF4-FFF2-40B4-BE49-F238E27FC236}">
                <a16:creationId xmlns:a16="http://schemas.microsoft.com/office/drawing/2014/main" id="{2A88F488-D51C-A344-B102-6F48408C3286}"/>
              </a:ext>
            </a:extLst>
          </p:cNvPr>
          <p:cNvCxnSpPr>
            <a:cxnSpLocks/>
          </p:cNvCxnSpPr>
          <p:nvPr/>
        </p:nvCxnSpPr>
        <p:spPr>
          <a:xfrm>
            <a:off x="7803921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120851">
            <a:extLst>
              <a:ext uri="{FF2B5EF4-FFF2-40B4-BE49-F238E27FC236}">
                <a16:creationId xmlns:a16="http://schemas.microsoft.com/office/drawing/2014/main" id="{1238D628-0D30-4A4E-831B-4192E290F768}"/>
              </a:ext>
            </a:extLst>
          </p:cNvPr>
          <p:cNvCxnSpPr>
            <a:cxnSpLocks/>
          </p:cNvCxnSpPr>
          <p:nvPr/>
        </p:nvCxnSpPr>
        <p:spPr>
          <a:xfrm>
            <a:off x="8108721" y="4955568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120852">
                <a:extLst>
                  <a:ext uri="{FF2B5EF4-FFF2-40B4-BE49-F238E27FC236}">
                    <a16:creationId xmlns:a16="http://schemas.microsoft.com/office/drawing/2014/main" id="{A47F2D83-B13E-3443-97C5-BF5260EE4E89}"/>
                  </a:ext>
                </a:extLst>
              </p:cNvPr>
              <p:cNvSpPr txBox="1"/>
              <p:nvPr/>
            </p:nvSpPr>
            <p:spPr>
              <a:xfrm>
                <a:off x="5093702" y="5043536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10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76" name="文本框 120852">
                <a:extLst>
                  <a:ext uri="{FF2B5EF4-FFF2-40B4-BE49-F238E27FC236}">
                    <a16:creationId xmlns:a16="http://schemas.microsoft.com/office/drawing/2014/main" id="{A47F2D83-B13E-3443-97C5-BF5260EE4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702" y="5043536"/>
                <a:ext cx="621632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120853">
                <a:extLst>
                  <a:ext uri="{FF2B5EF4-FFF2-40B4-BE49-F238E27FC236}">
                    <a16:creationId xmlns:a16="http://schemas.microsoft.com/office/drawing/2014/main" id="{8E56FB8A-71EF-F848-BE23-6BF38CCDEBD9}"/>
                  </a:ext>
                </a:extLst>
              </p:cNvPr>
              <p:cNvSpPr txBox="1"/>
              <p:nvPr/>
            </p:nvSpPr>
            <p:spPr>
              <a:xfrm>
                <a:off x="5421641" y="5039214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77" name="文本框 120853">
                <a:extLst>
                  <a:ext uri="{FF2B5EF4-FFF2-40B4-BE49-F238E27FC236}">
                    <a16:creationId xmlns:a16="http://schemas.microsoft.com/office/drawing/2014/main" id="{8E56FB8A-71EF-F848-BE23-6BF38CCD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641" y="5039214"/>
                <a:ext cx="621632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120854">
                <a:extLst>
                  <a:ext uri="{FF2B5EF4-FFF2-40B4-BE49-F238E27FC236}">
                    <a16:creationId xmlns:a16="http://schemas.microsoft.com/office/drawing/2014/main" id="{A483E753-0D73-2247-B776-A510BF752962}"/>
                  </a:ext>
                </a:extLst>
              </p:cNvPr>
              <p:cNvSpPr txBox="1"/>
              <p:nvPr/>
            </p:nvSpPr>
            <p:spPr>
              <a:xfrm>
                <a:off x="5744473" y="5039690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78" name="文本框 120854">
                <a:extLst>
                  <a:ext uri="{FF2B5EF4-FFF2-40B4-BE49-F238E27FC236}">
                    <a16:creationId xmlns:a16="http://schemas.microsoft.com/office/drawing/2014/main" id="{A483E753-0D73-2247-B776-A510BF752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73" y="5039690"/>
                <a:ext cx="621632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120855">
                <a:extLst>
                  <a:ext uri="{FF2B5EF4-FFF2-40B4-BE49-F238E27FC236}">
                    <a16:creationId xmlns:a16="http://schemas.microsoft.com/office/drawing/2014/main" id="{FECB462D-8559-D242-B635-959B227A23A3}"/>
                  </a:ext>
                </a:extLst>
              </p:cNvPr>
              <p:cNvSpPr txBox="1"/>
              <p:nvPr/>
            </p:nvSpPr>
            <p:spPr>
              <a:xfrm>
                <a:off x="6619338" y="4968055"/>
                <a:ext cx="6216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文本框 120855">
                <a:extLst>
                  <a:ext uri="{FF2B5EF4-FFF2-40B4-BE49-F238E27FC236}">
                    <a16:creationId xmlns:a16="http://schemas.microsoft.com/office/drawing/2014/main" id="{FECB462D-8559-D242-B635-959B227A2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338" y="4968055"/>
                <a:ext cx="621632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120856">
                <a:extLst>
                  <a:ext uri="{FF2B5EF4-FFF2-40B4-BE49-F238E27FC236}">
                    <a16:creationId xmlns:a16="http://schemas.microsoft.com/office/drawing/2014/main" id="{24C2917D-E4B9-A64E-BB1C-65373AC9FC2E}"/>
                  </a:ext>
                </a:extLst>
              </p:cNvPr>
              <p:cNvSpPr txBox="1"/>
              <p:nvPr/>
            </p:nvSpPr>
            <p:spPr>
              <a:xfrm>
                <a:off x="7593945" y="5036096"/>
                <a:ext cx="3957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80" name="文本框 120856">
                <a:extLst>
                  <a:ext uri="{FF2B5EF4-FFF2-40B4-BE49-F238E27FC236}">
                    <a16:creationId xmlns:a16="http://schemas.microsoft.com/office/drawing/2014/main" id="{24C2917D-E4B9-A64E-BB1C-65373AC9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945" y="5036096"/>
                <a:ext cx="395718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120857">
                <a:extLst>
                  <a:ext uri="{FF2B5EF4-FFF2-40B4-BE49-F238E27FC236}">
                    <a16:creationId xmlns:a16="http://schemas.microsoft.com/office/drawing/2014/main" id="{F815DDC1-7BE3-D649-AB5A-347BB7826062}"/>
                  </a:ext>
                </a:extLst>
              </p:cNvPr>
              <p:cNvSpPr txBox="1"/>
              <p:nvPr/>
            </p:nvSpPr>
            <p:spPr>
              <a:xfrm>
                <a:off x="7856586" y="5049545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81" name="文本框 120857">
                <a:extLst>
                  <a:ext uri="{FF2B5EF4-FFF2-40B4-BE49-F238E27FC236}">
                    <a16:creationId xmlns:a16="http://schemas.microsoft.com/office/drawing/2014/main" id="{F815DDC1-7BE3-D649-AB5A-347BB7826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86" y="5049545"/>
                <a:ext cx="62163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连接符 120858">
            <a:extLst>
              <a:ext uri="{FF2B5EF4-FFF2-40B4-BE49-F238E27FC236}">
                <a16:creationId xmlns:a16="http://schemas.microsoft.com/office/drawing/2014/main" id="{9402E5AC-1ED1-2046-9DC5-22613C3917AA}"/>
              </a:ext>
            </a:extLst>
          </p:cNvPr>
          <p:cNvCxnSpPr/>
          <p:nvPr/>
        </p:nvCxnSpPr>
        <p:spPr>
          <a:xfrm flipV="1">
            <a:off x="5732457" y="4005064"/>
            <a:ext cx="0" cy="93610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120859">
            <a:extLst>
              <a:ext uri="{FF2B5EF4-FFF2-40B4-BE49-F238E27FC236}">
                <a16:creationId xmlns:a16="http://schemas.microsoft.com/office/drawing/2014/main" id="{67FB97E6-9DC3-7349-9C67-87F002FBCF5A}"/>
              </a:ext>
            </a:extLst>
          </p:cNvPr>
          <p:cNvCxnSpPr>
            <a:cxnSpLocks/>
          </p:cNvCxnSpPr>
          <p:nvPr/>
        </p:nvCxnSpPr>
        <p:spPr>
          <a:xfrm flipV="1">
            <a:off x="6003721" y="3936668"/>
            <a:ext cx="0" cy="100450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120860">
            <a:extLst>
              <a:ext uri="{FF2B5EF4-FFF2-40B4-BE49-F238E27FC236}">
                <a16:creationId xmlns:a16="http://schemas.microsoft.com/office/drawing/2014/main" id="{0439F5F0-D977-AB4A-B032-7BB271241A9E}"/>
              </a:ext>
            </a:extLst>
          </p:cNvPr>
          <p:cNvCxnSpPr>
            <a:cxnSpLocks/>
          </p:cNvCxnSpPr>
          <p:nvPr/>
        </p:nvCxnSpPr>
        <p:spPr>
          <a:xfrm flipV="1">
            <a:off x="6890121" y="3501008"/>
            <a:ext cx="6496" cy="143116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120862">
            <a:extLst>
              <a:ext uri="{FF2B5EF4-FFF2-40B4-BE49-F238E27FC236}">
                <a16:creationId xmlns:a16="http://schemas.microsoft.com/office/drawing/2014/main" id="{F5485819-E24D-D54A-9C06-39FE1C015EDE}"/>
              </a:ext>
            </a:extLst>
          </p:cNvPr>
          <p:cNvCxnSpPr>
            <a:cxnSpLocks/>
          </p:cNvCxnSpPr>
          <p:nvPr/>
        </p:nvCxnSpPr>
        <p:spPr>
          <a:xfrm flipV="1">
            <a:off x="7167881" y="3389392"/>
            <a:ext cx="0" cy="1542776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120863">
            <a:extLst>
              <a:ext uri="{FF2B5EF4-FFF2-40B4-BE49-F238E27FC236}">
                <a16:creationId xmlns:a16="http://schemas.microsoft.com/office/drawing/2014/main" id="{EBBF9A23-B5C8-724A-913C-8178C55F8FB5}"/>
              </a:ext>
            </a:extLst>
          </p:cNvPr>
          <p:cNvCxnSpPr>
            <a:cxnSpLocks/>
          </p:cNvCxnSpPr>
          <p:nvPr/>
        </p:nvCxnSpPr>
        <p:spPr>
          <a:xfrm flipV="1">
            <a:off x="7472681" y="3284984"/>
            <a:ext cx="0" cy="167058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120864">
            <a:extLst>
              <a:ext uri="{FF2B5EF4-FFF2-40B4-BE49-F238E27FC236}">
                <a16:creationId xmlns:a16="http://schemas.microsoft.com/office/drawing/2014/main" id="{79CE095D-2137-CA44-A3F3-44192F8D573D}"/>
              </a:ext>
            </a:extLst>
          </p:cNvPr>
          <p:cNvCxnSpPr>
            <a:cxnSpLocks/>
          </p:cNvCxnSpPr>
          <p:nvPr/>
        </p:nvCxnSpPr>
        <p:spPr>
          <a:xfrm flipV="1">
            <a:off x="7803921" y="3140968"/>
            <a:ext cx="0" cy="180020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120865">
            <a:extLst>
              <a:ext uri="{FF2B5EF4-FFF2-40B4-BE49-F238E27FC236}">
                <a16:creationId xmlns:a16="http://schemas.microsoft.com/office/drawing/2014/main" id="{6F28B6BE-BDAA-904F-8150-4DEB6357FA31}"/>
              </a:ext>
            </a:extLst>
          </p:cNvPr>
          <p:cNvCxnSpPr>
            <a:cxnSpLocks/>
          </p:cNvCxnSpPr>
          <p:nvPr/>
        </p:nvCxnSpPr>
        <p:spPr>
          <a:xfrm flipV="1">
            <a:off x="6308521" y="3789040"/>
            <a:ext cx="0" cy="1166528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120866">
            <a:extLst>
              <a:ext uri="{FF2B5EF4-FFF2-40B4-BE49-F238E27FC236}">
                <a16:creationId xmlns:a16="http://schemas.microsoft.com/office/drawing/2014/main" id="{51F2549D-3E15-4145-AEDB-65FD1FE899BC}"/>
              </a:ext>
            </a:extLst>
          </p:cNvPr>
          <p:cNvCxnSpPr>
            <a:cxnSpLocks/>
          </p:cNvCxnSpPr>
          <p:nvPr/>
        </p:nvCxnSpPr>
        <p:spPr>
          <a:xfrm flipV="1">
            <a:off x="6591817" y="3645024"/>
            <a:ext cx="0" cy="129614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120867">
            <a:extLst>
              <a:ext uri="{FF2B5EF4-FFF2-40B4-BE49-F238E27FC236}">
                <a16:creationId xmlns:a16="http://schemas.microsoft.com/office/drawing/2014/main" id="{95DBB9E6-022B-3248-9E04-786D50FC2511}"/>
              </a:ext>
            </a:extLst>
          </p:cNvPr>
          <p:cNvCxnSpPr>
            <a:cxnSpLocks/>
          </p:cNvCxnSpPr>
          <p:nvPr/>
        </p:nvCxnSpPr>
        <p:spPr>
          <a:xfrm>
            <a:off x="5731321" y="4028528"/>
            <a:ext cx="2724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右大括号 120883">
            <a:extLst>
              <a:ext uri="{FF2B5EF4-FFF2-40B4-BE49-F238E27FC236}">
                <a16:creationId xmlns:a16="http://schemas.microsoft.com/office/drawing/2014/main" id="{6762B8B2-A380-BA4F-877B-17E1C96B7914}"/>
              </a:ext>
            </a:extLst>
          </p:cNvPr>
          <p:cNvSpPr/>
          <p:nvPr/>
        </p:nvSpPr>
        <p:spPr>
          <a:xfrm rot="16200000">
            <a:off x="6735862" y="1556679"/>
            <a:ext cx="321510" cy="2403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120885">
            <a:extLst>
              <a:ext uri="{FF2B5EF4-FFF2-40B4-BE49-F238E27FC236}">
                <a16:creationId xmlns:a16="http://schemas.microsoft.com/office/drawing/2014/main" id="{51FB5DD3-7DD1-724D-8419-A4536F580E76}"/>
              </a:ext>
            </a:extLst>
          </p:cNvPr>
          <p:cNvCxnSpPr>
            <a:cxnSpLocks/>
          </p:cNvCxnSpPr>
          <p:nvPr/>
        </p:nvCxnSpPr>
        <p:spPr>
          <a:xfrm flipV="1">
            <a:off x="5731321" y="4003706"/>
            <a:ext cx="0" cy="9374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120886">
            <a:extLst>
              <a:ext uri="{FF2B5EF4-FFF2-40B4-BE49-F238E27FC236}">
                <a16:creationId xmlns:a16="http://schemas.microsoft.com/office/drawing/2014/main" id="{97DD5879-48FD-F046-9851-512F5D15E7ED}"/>
              </a:ext>
            </a:extLst>
          </p:cNvPr>
          <p:cNvCxnSpPr>
            <a:cxnSpLocks/>
          </p:cNvCxnSpPr>
          <p:nvPr/>
        </p:nvCxnSpPr>
        <p:spPr>
          <a:xfrm flipV="1">
            <a:off x="5731321" y="2998307"/>
            <a:ext cx="2383464" cy="1005399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120887">
            <a:extLst>
              <a:ext uri="{FF2B5EF4-FFF2-40B4-BE49-F238E27FC236}">
                <a16:creationId xmlns:a16="http://schemas.microsoft.com/office/drawing/2014/main" id="{C011DF0E-B0E4-AE4C-9FD9-B4EAD9A90489}"/>
              </a:ext>
            </a:extLst>
          </p:cNvPr>
          <p:cNvCxnSpPr>
            <a:cxnSpLocks/>
          </p:cNvCxnSpPr>
          <p:nvPr/>
        </p:nvCxnSpPr>
        <p:spPr>
          <a:xfrm flipV="1">
            <a:off x="5725788" y="4928681"/>
            <a:ext cx="2394529" cy="2221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120891">
            <a:extLst>
              <a:ext uri="{FF2B5EF4-FFF2-40B4-BE49-F238E27FC236}">
                <a16:creationId xmlns:a16="http://schemas.microsoft.com/office/drawing/2014/main" id="{2307913E-0720-4946-8359-970CF1224C13}"/>
              </a:ext>
            </a:extLst>
          </p:cNvPr>
          <p:cNvCxnSpPr>
            <a:cxnSpLocks/>
          </p:cNvCxnSpPr>
          <p:nvPr/>
        </p:nvCxnSpPr>
        <p:spPr>
          <a:xfrm>
            <a:off x="6003721" y="3936668"/>
            <a:ext cx="3048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120892">
            <a:extLst>
              <a:ext uri="{FF2B5EF4-FFF2-40B4-BE49-F238E27FC236}">
                <a16:creationId xmlns:a16="http://schemas.microsoft.com/office/drawing/2014/main" id="{3C5224B6-696E-FB47-8BFD-7F3E2C8C29DC}"/>
              </a:ext>
            </a:extLst>
          </p:cNvPr>
          <p:cNvCxnSpPr>
            <a:cxnSpLocks/>
          </p:cNvCxnSpPr>
          <p:nvPr/>
        </p:nvCxnSpPr>
        <p:spPr>
          <a:xfrm>
            <a:off x="6308521" y="3789768"/>
            <a:ext cx="2724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120893">
            <a:extLst>
              <a:ext uri="{FF2B5EF4-FFF2-40B4-BE49-F238E27FC236}">
                <a16:creationId xmlns:a16="http://schemas.microsoft.com/office/drawing/2014/main" id="{871463DC-AE8D-BA43-A70E-956E1C33F0D5}"/>
              </a:ext>
            </a:extLst>
          </p:cNvPr>
          <p:cNvCxnSpPr>
            <a:cxnSpLocks/>
          </p:cNvCxnSpPr>
          <p:nvPr/>
        </p:nvCxnSpPr>
        <p:spPr>
          <a:xfrm>
            <a:off x="6591817" y="3663752"/>
            <a:ext cx="304800" cy="587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120894">
            <a:extLst>
              <a:ext uri="{FF2B5EF4-FFF2-40B4-BE49-F238E27FC236}">
                <a16:creationId xmlns:a16="http://schemas.microsoft.com/office/drawing/2014/main" id="{FBCC783B-30B2-BA41-921D-13D85E4D79A3}"/>
              </a:ext>
            </a:extLst>
          </p:cNvPr>
          <p:cNvCxnSpPr>
            <a:cxnSpLocks/>
          </p:cNvCxnSpPr>
          <p:nvPr/>
        </p:nvCxnSpPr>
        <p:spPr>
          <a:xfrm>
            <a:off x="6896617" y="3527552"/>
            <a:ext cx="2724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120895">
            <a:extLst>
              <a:ext uri="{FF2B5EF4-FFF2-40B4-BE49-F238E27FC236}">
                <a16:creationId xmlns:a16="http://schemas.microsoft.com/office/drawing/2014/main" id="{81176DE5-5AA1-734D-B5E8-A484E517E7CE}"/>
              </a:ext>
            </a:extLst>
          </p:cNvPr>
          <p:cNvCxnSpPr>
            <a:cxnSpLocks/>
          </p:cNvCxnSpPr>
          <p:nvPr/>
        </p:nvCxnSpPr>
        <p:spPr>
          <a:xfrm>
            <a:off x="7167881" y="3394316"/>
            <a:ext cx="3048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120896">
            <a:extLst>
              <a:ext uri="{FF2B5EF4-FFF2-40B4-BE49-F238E27FC236}">
                <a16:creationId xmlns:a16="http://schemas.microsoft.com/office/drawing/2014/main" id="{E1492BC5-C76C-0340-AF05-8BA5F58C987E}"/>
              </a:ext>
            </a:extLst>
          </p:cNvPr>
          <p:cNvCxnSpPr>
            <a:cxnSpLocks/>
          </p:cNvCxnSpPr>
          <p:nvPr/>
        </p:nvCxnSpPr>
        <p:spPr>
          <a:xfrm>
            <a:off x="7477678" y="3284984"/>
            <a:ext cx="326243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20897">
            <a:extLst>
              <a:ext uri="{FF2B5EF4-FFF2-40B4-BE49-F238E27FC236}">
                <a16:creationId xmlns:a16="http://schemas.microsoft.com/office/drawing/2014/main" id="{7971BB13-C512-3044-94A6-B49D2AE52994}"/>
              </a:ext>
            </a:extLst>
          </p:cNvPr>
          <p:cNvCxnSpPr>
            <a:cxnSpLocks/>
          </p:cNvCxnSpPr>
          <p:nvPr/>
        </p:nvCxnSpPr>
        <p:spPr>
          <a:xfrm>
            <a:off x="7813011" y="3140968"/>
            <a:ext cx="29571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20898">
            <a:extLst>
              <a:ext uri="{FF2B5EF4-FFF2-40B4-BE49-F238E27FC236}">
                <a16:creationId xmlns:a16="http://schemas.microsoft.com/office/drawing/2014/main" id="{6C551325-8551-A54B-B23A-B8A946FE9A0E}"/>
              </a:ext>
            </a:extLst>
          </p:cNvPr>
          <p:cNvCxnSpPr>
            <a:cxnSpLocks/>
          </p:cNvCxnSpPr>
          <p:nvPr/>
        </p:nvCxnSpPr>
        <p:spPr>
          <a:xfrm flipV="1">
            <a:off x="8108721" y="2971764"/>
            <a:ext cx="0" cy="198380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20884">
            <a:extLst>
              <a:ext uri="{FF2B5EF4-FFF2-40B4-BE49-F238E27FC236}">
                <a16:creationId xmlns:a16="http://schemas.microsoft.com/office/drawing/2014/main" id="{31E8CF50-1C39-0340-ACD4-69E58D6BCC3C}"/>
              </a:ext>
            </a:extLst>
          </p:cNvPr>
          <p:cNvCxnSpPr>
            <a:cxnSpLocks/>
          </p:cNvCxnSpPr>
          <p:nvPr/>
        </p:nvCxnSpPr>
        <p:spPr>
          <a:xfrm flipV="1">
            <a:off x="8108721" y="3007768"/>
            <a:ext cx="5355" cy="192091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20912">
                <a:extLst>
                  <a:ext uri="{FF2B5EF4-FFF2-40B4-BE49-F238E27FC236}">
                    <a16:creationId xmlns:a16="http://schemas.microsoft.com/office/drawing/2014/main" id="{E559C7F6-9D2C-5445-A4EE-6DD08AF0F08C}"/>
                  </a:ext>
                </a:extLst>
              </p:cNvPr>
              <p:cNvSpPr txBox="1"/>
              <p:nvPr/>
            </p:nvSpPr>
            <p:spPr>
              <a:xfrm>
                <a:off x="6142988" y="5260906"/>
                <a:ext cx="4572000" cy="4259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红色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16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  <m:e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16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4" name="文本框 120912">
                <a:extLst>
                  <a:ext uri="{FF2B5EF4-FFF2-40B4-BE49-F238E27FC236}">
                    <a16:creationId xmlns:a16="http://schemas.microsoft.com/office/drawing/2014/main" id="{E559C7F6-9D2C-5445-A4EE-6DD08AF0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988" y="5260906"/>
                <a:ext cx="4572000" cy="425950"/>
              </a:xfrm>
              <a:prstGeom prst="rect">
                <a:avLst/>
              </a:prstGeom>
              <a:blipFill>
                <a:blip r:embed="rId22"/>
                <a:stretch>
                  <a:fillRect l="-831" t="-97059" b="-15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65585">
                <a:extLst>
                  <a:ext uri="{FF2B5EF4-FFF2-40B4-BE49-F238E27FC236}">
                    <a16:creationId xmlns:a16="http://schemas.microsoft.com/office/drawing/2014/main" id="{D9E7A602-2227-0644-B1CA-D37347322AC6}"/>
                  </a:ext>
                </a:extLst>
              </p:cNvPr>
              <p:cNvSpPr txBox="1"/>
              <p:nvPr/>
            </p:nvSpPr>
            <p:spPr>
              <a:xfrm>
                <a:off x="6024835" y="2052428"/>
                <a:ext cx="2069976" cy="596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06" name="文本框 65585">
                <a:extLst>
                  <a:ext uri="{FF2B5EF4-FFF2-40B4-BE49-F238E27FC236}">
                    <a16:creationId xmlns:a16="http://schemas.microsoft.com/office/drawing/2014/main" id="{D9E7A602-2227-0644-B1CA-D37347322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835" y="2052428"/>
                <a:ext cx="2069976" cy="596510"/>
              </a:xfrm>
              <a:prstGeom prst="rect">
                <a:avLst/>
              </a:prstGeom>
              <a:blipFill>
                <a:blip r:embed="rId23"/>
                <a:stretch>
                  <a:fillRect t="-91667" b="-1458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6" grpId="0" animBg="1"/>
      <p:bldP spid="57" grpId="0"/>
      <p:bldP spid="61" grpId="0"/>
      <p:bldP spid="91" grpId="0" animBg="1"/>
      <p:bldP spid="104" grpId="0"/>
      <p:bldP spid="10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">
            <a:extLst>
              <a:ext uri="{FF2B5EF4-FFF2-40B4-BE49-F238E27FC236}">
                <a16:creationId xmlns:a16="http://schemas.microsoft.com/office/drawing/2014/main" id="{04A485ED-F0AC-EC4B-B884-FE9658E87DD9}"/>
              </a:ext>
            </a:extLst>
          </p:cNvPr>
          <p:cNvSpPr txBox="1"/>
          <p:nvPr/>
        </p:nvSpPr>
        <p:spPr>
          <a:xfrm>
            <a:off x="251520" y="1170545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如果</a:t>
            </a:r>
            <a:r>
              <a:rPr lang="en-US" altLang="zh-CN" sz="3200" dirty="0">
                <a:latin typeface="SimSun" panose="02010600030101010101" pitchFamily="2" charset="-122"/>
                <a:ea typeface="SimSun" panose="02010600030101010101" pitchFamily="2" charset="-122"/>
              </a:rPr>
              <a:t>f(k)</a:t>
            </a:r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单调递减，则</a:t>
            </a:r>
            <a:endParaRPr lang="en-US" altLang="zh-CN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34354F-E2B5-1C4A-8073-BCBD86EFEA51}"/>
                  </a:ext>
                </a:extLst>
              </p:cNvPr>
              <p:cNvSpPr/>
              <p:nvPr/>
            </p:nvSpPr>
            <p:spPr>
              <a:xfrm>
                <a:off x="4423904" y="1064951"/>
                <a:ext cx="4614597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dirty="0"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34354F-E2B5-1C4A-8073-BCBD86EF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904" y="1064951"/>
                <a:ext cx="4614597" cy="932628"/>
              </a:xfrm>
              <a:prstGeom prst="rect">
                <a:avLst/>
              </a:prstGeom>
              <a:blipFill>
                <a:blip r:embed="rId2"/>
                <a:stretch>
                  <a:fillRect l="-20604" t="-122973" b="-1851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A009E9-C556-D748-8003-1F8D85923876}"/>
                  </a:ext>
                </a:extLst>
              </p:cNvPr>
              <p:cNvSpPr/>
              <p:nvPr/>
            </p:nvSpPr>
            <p:spPr>
              <a:xfrm>
                <a:off x="2527841" y="5097399"/>
                <a:ext cx="3367012" cy="9326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+1)≤</m:t>
                      </m:r>
                      <m:nary>
                        <m:naryPr>
                          <m:chr m:val="∑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A009E9-C556-D748-8003-1F8D85923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41" y="5097399"/>
                <a:ext cx="3367012" cy="932628"/>
              </a:xfrm>
              <a:prstGeom prst="rect">
                <a:avLst/>
              </a:prstGeom>
              <a:blipFill>
                <a:blip r:embed="rId3"/>
                <a:stretch>
                  <a:fillRect t="-104054" b="-1581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0D3B3-3051-3145-B4E6-D03675C7E1CD}"/>
              </a:ext>
            </a:extLst>
          </p:cNvPr>
          <p:cNvSpPr txBox="1"/>
          <p:nvPr/>
        </p:nvSpPr>
        <p:spPr>
          <a:xfrm>
            <a:off x="6272257" y="2542819"/>
            <a:ext cx="203164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调和级数的解法二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1F4AB5-5411-DF40-85B0-BC0CEC6DCEF9}"/>
                  </a:ext>
                </a:extLst>
              </p:cNvPr>
              <p:cNvSpPr/>
              <p:nvPr/>
            </p:nvSpPr>
            <p:spPr>
              <a:xfrm>
                <a:off x="2527841" y="2555600"/>
                <a:ext cx="3260700" cy="1017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nary>
                            <m:naryPr>
                              <m:limLoc m:val="undOvr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1F4AB5-5411-DF40-85B0-BC0CEC6DC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41" y="2555600"/>
                <a:ext cx="3260700" cy="1017330"/>
              </a:xfrm>
              <a:prstGeom prst="rect">
                <a:avLst/>
              </a:prstGeom>
              <a:blipFill>
                <a:blip r:embed="rId4"/>
                <a:stretch>
                  <a:fillRect l="-25194" t="-107407" b="-16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6E7CBB-03A0-2C46-9845-CA92FA7F4DB4}"/>
                  </a:ext>
                </a:extLst>
              </p:cNvPr>
              <p:cNvSpPr/>
              <p:nvPr/>
            </p:nvSpPr>
            <p:spPr>
              <a:xfrm>
                <a:off x="2527841" y="3862176"/>
                <a:ext cx="2687703" cy="9929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r>
                            <m:rPr>
                              <m:brk m:alnAt="24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limLoc m:val="undOvr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nary>
                    </m:oMath>
                  </m:oMathPara>
                </a14:m>
                <a:endParaRPr lang="en-US" altLang="zh-CN" sz="2000" dirty="0"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6E7CBB-03A0-2C46-9845-CA92FA7F4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41" y="3862176"/>
                <a:ext cx="2687703" cy="992964"/>
              </a:xfrm>
              <a:prstGeom prst="rect">
                <a:avLst/>
              </a:prstGeom>
              <a:blipFill>
                <a:blip r:embed="rId5"/>
                <a:stretch>
                  <a:fillRect l="-25943" t="-112658" b="-1696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1950B-BE76-6A44-81C8-A6C5D003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39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51392E-B7BE-BA4F-BE88-06D9B609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积分求和的近似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A02C0-A861-794B-875E-C1BAEB54F36E}"/>
              </a:ext>
            </a:extLst>
          </p:cNvPr>
          <p:cNvSpPr txBox="1"/>
          <p:nvPr/>
        </p:nvSpPr>
        <p:spPr>
          <a:xfrm>
            <a:off x="251473" y="2148222"/>
            <a:ext cx="68384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例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8</a:t>
            </a:r>
            <a:r>
              <a:rPr lang="zh-CN" altLang="en-US" dirty="0">
                <a:latin typeface="Cambria Math" panose="02040503050406030204" pitchFamily="18" charset="0"/>
              </a:rPr>
              <a:t>： 采用积分求和的方式计算调和级数的上下界</a:t>
            </a:r>
            <a:endParaRPr lang="en-CN" dirty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/>
          </p:cNvSpPr>
          <p:nvPr>
            <p:ph idx="1"/>
          </p:nvPr>
        </p:nvSpPr>
        <p:spPr>
          <a:xfrm>
            <a:off x="457200" y="1295406"/>
            <a:ext cx="8229600" cy="4830758"/>
          </a:xfrm>
        </p:spPr>
        <p:txBody>
          <a:bodyPr wrap="square" lIns="91440" tIns="45720" rIns="91440" bIns="45720" anchor="t"/>
          <a:lstStyle/>
          <a:p>
            <a:r>
              <a:rPr lang="zh-CN" altLang="en-US" dirty="0"/>
              <a:t>核心思想</a:t>
            </a:r>
            <a:endParaRPr lang="en-US" altLang="zh-CN" dirty="0"/>
          </a:p>
          <a:p>
            <a:pPr lvl="1"/>
            <a:r>
              <a:rPr lang="zh-CN" altLang="en-US" dirty="0">
                <a:sym typeface="+mn-ea"/>
              </a:rPr>
              <a:t>关注算法的运行时间是如何随着问题的规模（也即输入大小，输入规模）而变化的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  <a:p>
            <a:endParaRPr lang="zh-CN" altLang="en-US" dirty="0"/>
          </a:p>
          <a:p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815D6-EB5A-CE46-BC75-E2C67B239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</a:t>
            </a:fld>
            <a:endParaRPr lang="zh-CN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2988945"/>
            <a:ext cx="3097530" cy="26555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2436" y="3259917"/>
            <a:ext cx="1848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pperplate Gothic Bold" panose="020E0705020206020404" charset="0"/>
                <a:ea typeface="Copperplate Gothic Bold" panose="020E0705020206020404" charset="0"/>
                <a:cs typeface="Copperplate Gothic Bold" panose="020E0705020206020404" charset="0"/>
                <a:sym typeface="+mn-ea"/>
              </a:rPr>
              <a:t>Here is an input!</a:t>
            </a:r>
            <a:endParaRPr lang="en-US" altLang="en-US" sz="1600" dirty="0">
              <a:solidFill>
                <a:srgbClr val="FF0000"/>
              </a:solidFill>
              <a:latin typeface="Copperplate Gothic Bold" panose="020E0705020206020404" charset="0"/>
              <a:ea typeface="Copperplate Gothic Bold" panose="020E0705020206020404" charset="0"/>
              <a:cs typeface="Copperplate Gothic Bold" panose="020E07050202060204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96" y="3311678"/>
            <a:ext cx="1417933" cy="19556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9175" y="3373755"/>
            <a:ext cx="2442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Here is my algorithm!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89359" y="3784225"/>
            <a:ext cx="2254469" cy="12770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Algorithm:</a:t>
            </a: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Do the thing</a:t>
            </a: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Do the stuff</a:t>
            </a: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Return the answer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5596" y="5060710"/>
            <a:ext cx="1513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Algorithm designer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ECC09A6-1D7D-344C-B4C6-DDF3B102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增长的阶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  <p:bldP spid="17" grpId="0" bldLvl="0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6" name="Rectangle 13"/>
          <p:cNvSpPr>
            <a:spLocks noChangeArrowheads="1"/>
          </p:cNvSpPr>
          <p:nvPr/>
        </p:nvSpPr>
        <p:spPr bwMode="auto">
          <a:xfrm>
            <a:off x="1403350" y="1341438"/>
            <a:ext cx="5472113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2.1  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计算复杂性函数的阶 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2.2  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和式的估计与界限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2.3 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递归方程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FE123B-CC3C-F044-8A2D-7ADC302E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40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E7090D0-B392-9744-AFF6-8B3A7EEE5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本讲内容</a:t>
            </a:r>
          </a:p>
        </p:txBody>
      </p:sp>
    </p:spTree>
    <p:extLst>
      <p:ext uri="{BB962C8B-B14F-4D97-AF65-F5344CB8AC3E}">
        <p14:creationId xmlns:p14="http://schemas.microsoft.com/office/powerpoint/2010/main" val="2068822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0C65-FD4E-024F-9F36-724759C3A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96752"/>
            <a:ext cx="8229600" cy="4759424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斐波那契数列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pPr lvl="1"/>
            <a:r>
              <a:rPr lang="en-CN" dirty="0"/>
              <a:t>递归解法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6C22A-1ABB-B44D-BC71-6EC52204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41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C4920-3F90-E44E-AA38-065F81D34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递归方程</a:t>
            </a:r>
            <a:endParaRPr lang="en-CN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8A19684A-458B-A347-BE96-913AC401569B}"/>
              </a:ext>
            </a:extLst>
          </p:cNvPr>
          <p:cNvSpPr txBox="1"/>
          <p:nvPr/>
        </p:nvSpPr>
        <p:spPr>
          <a:xfrm>
            <a:off x="2940367" y="3432894"/>
            <a:ext cx="3863881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public int fib(int n) {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(n &lt; 1) {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return -1;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(n == 1 || n == 2) {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return 1;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fib(n - 1) + fib(n - 2);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40D850-7179-2648-857C-9BE0E64CD686}"/>
                  </a:ext>
                </a:extLst>
              </p:cNvPr>
              <p:cNvSpPr txBox="1"/>
              <p:nvPr/>
            </p:nvSpPr>
            <p:spPr>
              <a:xfrm>
                <a:off x="1835696" y="1988840"/>
                <a:ext cx="5035546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                             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1,                               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40D850-7179-2648-857C-9BE0E64C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1988840"/>
                <a:ext cx="5035546" cy="1179105"/>
              </a:xfrm>
              <a:prstGeom prst="rect">
                <a:avLst/>
              </a:prstGeom>
              <a:blipFill>
                <a:blip r:embed="rId2"/>
                <a:stretch>
                  <a:fillRect l="-24181" t="-229787" b="-3265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70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7F432-A88E-034B-9965-3FA0C6AE8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02596"/>
            <a:ext cx="8367464" cy="47594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N" sz="2400" dirty="0"/>
              <a:t>方程</a:t>
            </a:r>
            <a:r>
              <a:rPr lang="zh-CN" altLang="en-US" sz="2400" dirty="0"/>
              <a:t>                                 表示了一种递归关系。</a:t>
            </a:r>
            <a:endParaRPr lang="en-US" altLang="zh-CN" sz="2400" dirty="0"/>
          </a:p>
          <a:p>
            <a:r>
              <a:rPr lang="zh-CN" altLang="en-US" sz="2400" dirty="0"/>
              <a:t>递归方程描述了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T(&lt;n)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挑战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C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B5E39C-C4BF-7247-A1C9-5675E9AF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42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05655-C24D-3D4C-AEA6-926554A1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递归方程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01823-45B2-0443-B649-7D8B1DAD4624}"/>
                  </a:ext>
                </a:extLst>
              </p:cNvPr>
              <p:cNvSpPr txBox="1"/>
              <p:nvPr/>
            </p:nvSpPr>
            <p:spPr>
              <a:xfrm>
                <a:off x="1619672" y="1268760"/>
                <a:ext cx="2006960" cy="410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2000" i="1" dirty="0">
                    <a:latin typeface="Cambria Math" panose="02040503050406030204" pitchFamily="18" charset="0"/>
                  </a:rPr>
                  <a:t>T(n)=2</a:t>
                </a:r>
                <a:r>
                  <a:rPr lang="zh-CN" altLang="en-US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i="1" dirty="0">
                    <a:latin typeface="Cambria Math" panose="02040503050406030204" pitchFamily="18" charset="0"/>
                  </a:rPr>
                  <a:t>T</a:t>
                </a:r>
                <a:r>
                  <a:rPr lang="en-US" altLang="zh-CN" sz="2000" dirty="0"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</a:rPr>
                  <a:t>)</a:t>
                </a:r>
                <a:r>
                  <a:rPr lang="en-US" altLang="zh-CN" sz="2000" i="1" dirty="0">
                    <a:latin typeface="Cambria Math" panose="02040503050406030204" pitchFamily="18" charset="0"/>
                  </a:rPr>
                  <a:t>+11n</a:t>
                </a:r>
                <a:endParaRPr lang="en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01823-45B2-0443-B649-7D8B1DAD4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268760"/>
                <a:ext cx="2006960" cy="410241"/>
              </a:xfrm>
              <a:prstGeom prst="rect">
                <a:avLst/>
              </a:prstGeom>
              <a:blipFill>
                <a:blip r:embed="rId2"/>
                <a:stretch>
                  <a:fillRect l="-7547" t="-9091" r="-6918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BA12B3-D61F-A04E-B982-584A8833F837}"/>
              </a:ext>
            </a:extLst>
          </p:cNvPr>
          <p:cNvSpPr txBox="1"/>
          <p:nvPr/>
        </p:nvSpPr>
        <p:spPr>
          <a:xfrm>
            <a:off x="1439652" y="3212976"/>
            <a:ext cx="626469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给定一个表示代价的递归方程</a:t>
            </a:r>
            <a:r>
              <a:rPr lang="en-US" altLang="zh-CN" i="1" dirty="0">
                <a:solidFill>
                  <a:srgbClr val="C00000"/>
                </a:solidFill>
                <a:cs typeface="Times New Roman" panose="02020603050405020304" pitchFamily="18" charset="0"/>
              </a:rPr>
              <a:t>T(n) 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，能否找到</a:t>
            </a:r>
            <a:r>
              <a:rPr lang="en-US" altLang="zh-CN" i="1" dirty="0">
                <a:solidFill>
                  <a:srgbClr val="C00000"/>
                </a:solidFill>
                <a:cs typeface="Times New Roman" panose="02020603050405020304" pitchFamily="18" charset="0"/>
              </a:rPr>
              <a:t>T(n)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的解析解（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closed-form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expression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?</a:t>
            </a:r>
            <a:endParaRPr lang="en-CN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4C53B-AADC-A247-812E-869D29A3DD4D}"/>
              </a:ext>
            </a:extLst>
          </p:cNvPr>
          <p:cNvSpPr txBox="1"/>
          <p:nvPr/>
        </p:nvSpPr>
        <p:spPr>
          <a:xfrm>
            <a:off x="1547664" y="4437112"/>
            <a:ext cx="626469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Solution:</a:t>
            </a:r>
            <a:r>
              <a:rPr lang="zh-CN" altLang="en-US" i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cs typeface="Times New Roman" panose="02020603050405020304" pitchFamily="18" charset="0"/>
              </a:rPr>
              <a:t>T(n)</a:t>
            </a:r>
            <a:r>
              <a:rPr lang="zh-CN" altLang="en-US" i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cs typeface="Times New Roman" panose="02020603050405020304" pitchFamily="18" charset="0"/>
              </a:rPr>
              <a:t>=</a:t>
            </a:r>
            <a:r>
              <a:rPr lang="zh-CN" altLang="en-US" i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cs typeface="Times New Roman" panose="02020603050405020304" pitchFamily="18" charset="0"/>
              </a:rPr>
              <a:t>O(</a:t>
            </a:r>
            <a:r>
              <a:rPr lang="en-US" altLang="zh-CN" i="1" dirty="0" err="1">
                <a:solidFill>
                  <a:srgbClr val="C0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dirty="0" err="1">
                <a:solidFill>
                  <a:srgbClr val="C00000"/>
                </a:solidFill>
                <a:cs typeface="Times New Roman" panose="02020603050405020304" pitchFamily="18" charset="0"/>
              </a:rPr>
              <a:t>log</a:t>
            </a:r>
            <a:r>
              <a:rPr lang="en-US" altLang="zh-CN" i="1" dirty="0" err="1">
                <a:solidFill>
                  <a:srgbClr val="C00000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i="1" dirty="0">
                <a:solidFill>
                  <a:srgbClr val="C00000"/>
                </a:solidFill>
                <a:cs typeface="Times New Roman" panose="02020603050405020304" pitchFamily="18" charset="0"/>
              </a:rPr>
              <a:t>)</a:t>
            </a:r>
            <a:endParaRPr lang="en-CN" i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89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513213-DF3F-8A44-9389-082CF6AEFFDC}"/>
              </a:ext>
            </a:extLst>
          </p:cNvPr>
          <p:cNvSpPr txBox="1"/>
          <p:nvPr/>
        </p:nvSpPr>
        <p:spPr>
          <a:xfrm>
            <a:off x="1115616" y="5207768"/>
            <a:ext cx="6252465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CN" sz="1800" dirty="0">
                <a:solidFill>
                  <a:srgbClr val="FF0000"/>
                </a:solidFill>
              </a:rPr>
              <a:t>忽略边界条件</a:t>
            </a:r>
            <a:r>
              <a:rPr lang="zh-CN" altLang="en-US" sz="1800" dirty="0">
                <a:solidFill>
                  <a:srgbClr val="FF0000"/>
                </a:solidFill>
              </a:rPr>
              <a:t>：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1800" dirty="0">
                <a:solidFill>
                  <a:srgbClr val="FF0000"/>
                </a:solidFill>
              </a:rPr>
              <a:t>对于一个常量规模的输入，算法运行时间为常量，对于足够小的</a:t>
            </a:r>
            <a:r>
              <a:rPr lang="en-US" altLang="zh-CN" sz="1800" dirty="0">
                <a:solidFill>
                  <a:srgbClr val="FF0000"/>
                </a:solidFill>
              </a:rPr>
              <a:t>n</a:t>
            </a:r>
            <a:r>
              <a:rPr lang="zh-CN" altLang="en-US" sz="1800" dirty="0">
                <a:solidFill>
                  <a:srgbClr val="FF0000"/>
                </a:solidFill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</a:rPr>
              <a:t>T(n)</a:t>
            </a:r>
            <a:r>
              <a:rPr lang="zh-CN" altLang="en-US" sz="1800" dirty="0">
                <a:solidFill>
                  <a:srgbClr val="FF0000"/>
                </a:solidFill>
              </a:rPr>
              <a:t> 为常量，改变</a:t>
            </a:r>
            <a:r>
              <a:rPr lang="en-US" altLang="zh-CN" sz="1800" dirty="0">
                <a:solidFill>
                  <a:srgbClr val="FF0000"/>
                </a:solidFill>
              </a:rPr>
              <a:t>T(1)</a:t>
            </a:r>
            <a:r>
              <a:rPr lang="zh-CN" altLang="en-US" sz="1800" dirty="0">
                <a:solidFill>
                  <a:srgbClr val="FF0000"/>
                </a:solidFill>
              </a:rPr>
              <a:t>不会改变函数的增长阶。</a:t>
            </a:r>
            <a:endParaRPr lang="en-CN" sz="1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0CFA8-5DBD-324E-96C1-2FF7EDFF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43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6A8B6A-D75B-9B45-90C9-B9C9B294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递归方程的初始条件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3E74-673F-2B40-8E14-7481FC11C306}"/>
                  </a:ext>
                </a:extLst>
              </p:cNvPr>
              <p:cNvSpPr txBox="1"/>
              <p:nvPr/>
            </p:nvSpPr>
            <p:spPr>
              <a:xfrm>
                <a:off x="381000" y="1084601"/>
                <a:ext cx="7974632" cy="3901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递归方程需有基本情况或初始条件。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+11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chemeClr val="accent6">
                      <a:lumMod val="75000"/>
                    </a:schemeClr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不同于</a:t>
                </a:r>
                <a:endParaRPr lang="en-US" altLang="zh-CN" dirty="0">
                  <a:solidFill>
                    <a:schemeClr val="accent6">
                      <a:lumMod val="75000"/>
                    </a:schemeClr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=2∗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+11∗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000000000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递归方程描述了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之间的关系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然而，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，因此，我们可以忽略具体的值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D53E74-673F-2B40-8E14-7481FC11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84601"/>
                <a:ext cx="7974632" cy="3901004"/>
              </a:xfrm>
              <a:prstGeom prst="rect">
                <a:avLst/>
              </a:prstGeom>
              <a:blipFill>
                <a:blip r:embed="rId2"/>
                <a:stretch>
                  <a:fillRect l="-1113" b="-25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936625" y="1182688"/>
            <a:ext cx="7595815" cy="47672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cs typeface="Times New Roman" panose="02020603050405020304" pitchFamily="18" charset="0"/>
              </a:rPr>
              <a:t>替换（代入）方法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cs typeface="Times New Roman" panose="02020603050405020304" pitchFamily="18" charset="0"/>
              </a:rPr>
              <a:t>首先猜想（界）</a:t>
            </a:r>
            <a:r>
              <a:rPr lang="zh-CN" altLang="en-US" b="1" noProof="1">
                <a:solidFill>
                  <a:schemeClr val="accent2"/>
                </a:solidFill>
                <a:cs typeface="Times New Roman" panose="02020603050405020304" pitchFamily="18" charset="0"/>
              </a:rPr>
              <a:t>；</a:t>
            </a:r>
            <a:endParaRPr kumimoji="0" lang="en-US" altLang="zh-CN" b="1" i="0" u="none" strike="noStrike" kern="1200" cap="none" spc="0" normalizeH="0" baseline="0" noProof="1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cs typeface="Times New Roman" panose="02020603050405020304" pitchFamily="18" charset="0"/>
              </a:rPr>
              <a:t>然后用数学归纳法证明</a:t>
            </a:r>
            <a:r>
              <a:rPr kumimoji="0" lang="en-US" altLang="zh-CN" b="1" i="0" u="none" strike="noStrike" kern="1200" cap="none" spc="0" normalizeH="0" baseline="0" noProof="1">
                <a:solidFill>
                  <a:schemeClr val="accent2"/>
                </a:solidFill>
                <a:cs typeface="Times New Roman" panose="02020603050405020304" pitchFamily="18" charset="0"/>
              </a:rPr>
              <a:t>.</a:t>
            </a:r>
          </a:p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cs typeface="Times New Roman" panose="02020603050405020304" pitchFamily="18" charset="0"/>
              </a:rPr>
              <a:t>迭代（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cs typeface="Times New Roman" panose="02020603050405020304" pitchFamily="18" charset="0"/>
                <a:sym typeface="+mn-ea"/>
              </a:rPr>
              <a:t>递归树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cs typeface="Times New Roman" panose="02020603050405020304" pitchFamily="18" charset="0"/>
              </a:rPr>
              <a:t>）方法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cs typeface="Times New Roman" panose="02020603050405020304" pitchFamily="18" charset="0"/>
              </a:rPr>
              <a:t>画出递归树：节点表示不同层次的递归调用产生的代价；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cs typeface="Times New Roman" panose="02020603050405020304" pitchFamily="18" charset="0"/>
              </a:rPr>
              <a:t>把</a:t>
            </a:r>
            <a:r>
              <a:rPr lang="zh-CN" altLang="en-US" b="1" noProof="1">
                <a:solidFill>
                  <a:schemeClr val="accent2"/>
                </a:solidFill>
                <a:cs typeface="Times New Roman" panose="02020603050405020304" pitchFamily="18" charset="0"/>
              </a:rPr>
              <a:t>递归式</a:t>
            </a: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cs typeface="Times New Roman" panose="02020603050405020304" pitchFamily="18" charset="0"/>
              </a:rPr>
              <a:t>转化为一个和式；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cs typeface="Times New Roman" panose="02020603050405020304" pitchFamily="18" charset="0"/>
              </a:rPr>
              <a:t>然后用估计和的方法来求解</a:t>
            </a:r>
            <a:r>
              <a:rPr lang="zh-CN" altLang="en-US" b="1" noProof="1">
                <a:solidFill>
                  <a:schemeClr val="accent2"/>
                </a:solidFill>
                <a:cs typeface="Times New Roman" panose="02020603050405020304" pitchFamily="18" charset="0"/>
              </a:rPr>
              <a:t>。</a:t>
            </a:r>
            <a:endParaRPr kumimoji="0" lang="en-US" altLang="zh-CN" b="0" i="0" u="none" strike="noStrike" kern="1200" cap="none" spc="0" normalizeH="0" baseline="0" noProof="1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kumimoji="0" lang="zh-CN" altLang="en-US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定理（主定理，主方法）方法</a:t>
            </a:r>
            <a:r>
              <a:rPr kumimoji="0" lang="en-US" altLang="zh-CN" sz="28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zh-CN" sz="2800" b="0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</a:pP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求解型为</a:t>
            </a:r>
            <a:r>
              <a:rPr kumimoji="0" lang="en-US" altLang="zh-CN" b="1" i="0" u="none" strike="noStrike" kern="1200" cap="none" spc="0" normalizeH="0" baseline="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T(n)=aT(n/b)+f(n)</a:t>
            </a:r>
            <a:r>
              <a:rPr kumimoji="0" lang="zh-CN" altLang="en-US" b="1" i="0" u="none" strike="noStrike" kern="1200" cap="none" spc="0" normalizeH="0" baseline="0" noProof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的递归方程</a:t>
            </a:r>
            <a:r>
              <a:rPr kumimoji="0" lang="zh-CN" altLang="en-US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89DB4-F079-2F44-B000-5BD0B997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44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4994" name="Rectangle 4"/>
          <p:cNvSpPr/>
          <p:nvPr/>
        </p:nvSpPr>
        <p:spPr>
          <a:xfrm>
            <a:off x="467544" y="303312"/>
            <a:ext cx="8599487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求解递归方程的三个主要方法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60BBC-7C46-5641-B362-778B999B30D3}"/>
              </a:ext>
            </a:extLst>
          </p:cNvPr>
          <p:cNvSpPr txBox="1"/>
          <p:nvPr/>
        </p:nvSpPr>
        <p:spPr>
          <a:xfrm>
            <a:off x="1835696" y="5864075"/>
            <a:ext cx="4824536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阅读</a:t>
            </a:r>
            <a:r>
              <a:rPr lang="en-US" altLang="zh-CN" sz="3200" dirty="0">
                <a:solidFill>
                  <a:srgbClr val="FF0000"/>
                </a:solidFill>
              </a:rPr>
              <a:t>《</a:t>
            </a:r>
            <a:r>
              <a:rPr lang="zh-CN" altLang="en-US" sz="3200" dirty="0">
                <a:solidFill>
                  <a:srgbClr val="FF0000"/>
                </a:solidFill>
              </a:rPr>
              <a:t>算法导论</a:t>
            </a:r>
            <a:r>
              <a:rPr lang="en-US" altLang="zh-CN" sz="3200" dirty="0">
                <a:solidFill>
                  <a:srgbClr val="FF0000"/>
                </a:solidFill>
              </a:rPr>
              <a:t>》4.3-4.6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38655-907B-744E-B815-845186D34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12776"/>
            <a:ext cx="8229600" cy="4759424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步骤</a:t>
            </a:r>
          </a:p>
          <a:p>
            <a:pPr lvl="1"/>
            <a:r>
              <a:rPr lang="en-CN" dirty="0"/>
              <a:t>首先猜想界</a:t>
            </a:r>
          </a:p>
          <a:p>
            <a:pPr lvl="1"/>
            <a:r>
              <a:rPr lang="en-CN" dirty="0"/>
              <a:t>然后用数学归纳法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41616-B021-CD45-B25D-5316569C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45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A11D-5DA7-534D-AC18-404C6DE9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替换</a:t>
            </a:r>
            <a:r>
              <a:rPr lang="zh-CN" altLang="en-US" dirty="0"/>
              <a:t>（代入）方法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96845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84D15-342B-E844-BD22-633AC980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46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86494-D3A1-7E47-BC1A-AE0571F9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替换</a:t>
            </a:r>
            <a:r>
              <a:rPr lang="zh-CN" altLang="en-US" dirty="0"/>
              <a:t>（代入）方法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13018A36-BBF3-3D48-A01D-E4A894248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2088133"/>
                <a:ext cx="8712968" cy="46532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342900" marR="0" lvl="0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根据经验，猜测其解为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T(n) = O(n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log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n)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要求证明：</a:t>
                </a:r>
                <a14:m>
                  <m:oMath xmlns:m="http://schemas.openxmlformats.org/officeDocument/2006/math">
                    <m:r>
                      <a:rPr lang="zh-CN" altLang="en-US" sz="240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∃</m:t>
                    </m:r>
                  </m:oMath>
                </a14:m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C&gt;0, T(n)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log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en-US" altLang="zh-CN" sz="2400" i="1" noProof="1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marR="0" lvl="0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endParaRPr lang="en-US" altLang="zh-CN" sz="2400" noProof="1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marR="0" lvl="0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归纳法证明（第二数学归纳法）：</a:t>
                </a:r>
                <a:endParaRPr lang="en-US" altLang="zh-CN" sz="2400" noProof="1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	1)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假设对于正整数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m&lt;n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都成立，</a:t>
                </a:r>
                <a:endParaRPr lang="en-US" altLang="zh-CN" sz="2400" noProof="1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r>
                  <a:rPr lang="en-US" altLang="zh-CN" sz="2400" noProof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sz="2400" noProof="1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那么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T(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2400" i="1" noProof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b="0" i="1" noProof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b="0" i="1" noProof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/2</m:t>
                        </m:r>
                      </m:e>
                    </m:d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/2</m:t>
                        </m:r>
                      </m:e>
                    </m:d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log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；</a:t>
                </a:r>
                <a:endParaRPr lang="en-US" altLang="zh-CN" sz="2400" i="1" noProof="1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endParaRPr lang="en-US" altLang="zh-CN" sz="2400" noProof="1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	2)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将其代入递归式，得到：</a:t>
                </a:r>
                <a:endParaRPr lang="en-US" altLang="zh-CN" sz="2400" noProof="1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	T(n)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2(</m:t>
                    </m:r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/2</m:t>
                        </m:r>
                      </m:e>
                    </m:d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log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d>
                      <m:dPr>
                        <m:begChr m:val="⌊"/>
                        <m:endChr m:val="⌋"/>
                        <m:ctrlPr>
                          <a:rPr lang="zh-CN" altLang="en-US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sz="2400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))+n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c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log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(n/2)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+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n</a:t>
                </a: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log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–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log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+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n</a:t>
                </a:r>
              </a:p>
              <a:p>
                <a:pPr marL="0" indent="0" algn="just" eaLnBrk="1" hangingPunct="1">
                  <a:spcBef>
                    <a:spcPct val="0"/>
                  </a:spcBef>
                  <a:buNone/>
                </a:pP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log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–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+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n</a:t>
                </a:r>
              </a:p>
              <a:p>
                <a:pPr marL="0" indent="0" algn="just" eaLnBrk="1" hangingPunct="1"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r>
                      <a:rPr lang="zh-CN" altLang="en-US" sz="2400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                      </m:t>
                    </m:r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cn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log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altLang="en-US" sz="2400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当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c</a:t>
                </a:r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noProof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≥</m:t>
                    </m:r>
                  </m:oMath>
                </a14:m>
                <a:r>
                  <a:rPr lang="zh-CN" altLang="en-US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i="1" noProof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1</a:t>
                </a:r>
              </a:p>
              <a:p>
                <a:pPr marL="0" lvl="0" indent="0" algn="just" eaLnBrk="1" hangingPunct="1">
                  <a:spcBef>
                    <a:spcPct val="0"/>
                  </a:spcBef>
                  <a:buNone/>
                </a:pPr>
                <a:endParaRPr lang="zh-CN" altLang="en-US" sz="2400" i="1" noProof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4" name="Rectangle 4">
                <a:extLst>
                  <a:ext uri="{FF2B5EF4-FFF2-40B4-BE49-F238E27FC236}">
                    <a16:creationId xmlns:a16="http://schemas.microsoft.com/office/drawing/2014/main" id="{13018A36-BBF3-3D48-A01D-E4A89424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088133"/>
                <a:ext cx="8712968" cy="4653235"/>
              </a:xfrm>
              <a:prstGeom prst="rect">
                <a:avLst/>
              </a:prstGeom>
              <a:blipFill>
                <a:blip r:embed="rId4"/>
                <a:stretch>
                  <a:fillRect l="-872" t="-3815" r="-101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2">
            <a:hlinkClick r:id="" action="ppaction://ole?verb=0"/>
            <a:extLst>
              <a:ext uri="{FF2B5EF4-FFF2-40B4-BE49-F238E27FC236}">
                <a16:creationId xmlns:a16="http://schemas.microsoft.com/office/drawing/2014/main" id="{E6F4BB7F-FDC0-A84E-927C-F51CAA3EB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959442"/>
              </p:ext>
            </p:extLst>
          </p:nvPr>
        </p:nvGraphicFramePr>
        <p:xfrm>
          <a:off x="2190115" y="1340768"/>
          <a:ext cx="4531995" cy="56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3" r:id="rId5" imgW="4004945" imgH="497205" progId="Equation.KSEE3">
                  <p:embed/>
                </p:oleObj>
              </mc:Choice>
              <mc:Fallback>
                <p:oleObj r:id="rId5" imgW="4004945" imgH="497205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0115" y="1340768"/>
                        <a:ext cx="4531995" cy="563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3">
            <a:extLst>
              <a:ext uri="{FF2B5EF4-FFF2-40B4-BE49-F238E27FC236}">
                <a16:creationId xmlns:a16="http://schemas.microsoft.com/office/drawing/2014/main" id="{823A4E5D-E03F-314A-AB79-8FF558D66870}"/>
              </a:ext>
            </a:extLst>
          </p:cNvPr>
          <p:cNvSpPr txBox="1"/>
          <p:nvPr/>
        </p:nvSpPr>
        <p:spPr>
          <a:xfrm>
            <a:off x="612775" y="1340768"/>
            <a:ext cx="156966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noProof="0" dirty="0">
                <a:sym typeface="+mn-ea"/>
              </a:rPr>
              <a:t>例</a:t>
            </a:r>
            <a:r>
              <a:rPr kumimoji="1" lang="en-US" altLang="zh-CN" noProof="0" dirty="0">
                <a:sym typeface="+mn-ea"/>
              </a:rPr>
              <a:t>1</a:t>
            </a:r>
            <a:r>
              <a:rPr kumimoji="1" lang="zh-CN" altLang="en-US" noProof="0" dirty="0">
                <a:sym typeface="+mn-ea"/>
              </a:rPr>
              <a:t>：求解</a:t>
            </a:r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EE1AF73B-7601-E341-83AD-FAF4D56EAB9B}"/>
              </a:ext>
            </a:extLst>
          </p:cNvPr>
          <p:cNvSpPr txBox="1"/>
          <p:nvPr/>
        </p:nvSpPr>
        <p:spPr>
          <a:xfrm>
            <a:off x="6747510" y="1340768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noProof="0" dirty="0">
                <a:sym typeface="+mn-ea"/>
              </a:rPr>
              <a:t>的上界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CD336-7242-0D47-8A18-C859535E7796}"/>
              </a:ext>
            </a:extLst>
          </p:cNvPr>
          <p:cNvSpPr txBox="1"/>
          <p:nvPr/>
        </p:nvSpPr>
        <p:spPr>
          <a:xfrm>
            <a:off x="6582638" y="3212976"/>
            <a:ext cx="2259157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dirty="0">
                <a:solidFill>
                  <a:srgbClr val="FF0000"/>
                </a:solidFill>
              </a:rPr>
              <a:t>注意：使用数学归纳法时，对于不同的</a:t>
            </a:r>
            <a:r>
              <a:rPr lang="en-US" altLang="zh-CN" sz="1800" dirty="0">
                <a:solidFill>
                  <a:srgbClr val="FF0000"/>
                </a:solidFill>
              </a:rPr>
              <a:t>n</a:t>
            </a:r>
            <a:r>
              <a:rPr lang="zh-CN" altLang="en-US" sz="1800" dirty="0">
                <a:solidFill>
                  <a:srgbClr val="FF0000"/>
                </a:solidFill>
              </a:rPr>
              <a:t>，使用相同的</a:t>
            </a:r>
            <a:r>
              <a:rPr lang="en-US" altLang="zh-CN" sz="1800" dirty="0">
                <a:solidFill>
                  <a:srgbClr val="FF0000"/>
                </a:solidFill>
              </a:rPr>
              <a:t>c</a:t>
            </a:r>
            <a:r>
              <a:rPr lang="zh-CN" altLang="en-US" sz="1800" dirty="0">
                <a:solidFill>
                  <a:srgbClr val="FF0000"/>
                </a:solidFill>
              </a:rPr>
              <a:t>值。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337C7E-BAF7-C74E-A112-F74294E5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47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29251-AA40-6343-8186-01D9CD042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替换</a:t>
            </a:r>
            <a:r>
              <a:rPr lang="zh-CN" altLang="en-US" dirty="0"/>
              <a:t>（代入）方法</a:t>
            </a:r>
            <a:endParaRPr lang="en-CN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6D1E40-33E6-3445-A8ED-E2C762643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438" y="2031994"/>
            <a:ext cx="6049347" cy="1672682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初始条件不成立时，往后推，看是否成立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T(1)&lt;clog1=0, 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与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T(1)=1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矛盾</a:t>
            </a:r>
            <a:endParaRPr kumimoji="0" lang="en-US" altLang="zh-CN" sz="2400" b="1" i="0" u="none" strike="noStrike" kern="1200" cap="none" spc="0" normalizeH="0" baseline="0" noProof="1">
              <a:solidFill>
                <a:schemeClr val="tx1"/>
              </a:solidFill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T(2)=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4&lt;=c</a:t>
            </a:r>
            <a:r>
              <a:rPr lang="zh-CN" altLang="en-US" sz="2400" b="1" noProof="1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noProof="1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log2,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只需</a:t>
            </a:r>
            <a:r>
              <a:rPr kumimoji="0" lang="en-US" altLang="zh-CN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c&gt;2,</a:t>
            </a:r>
            <a:r>
              <a:rPr kumimoji="0" lang="zh-CN" altLang="en-US" sz="2400" b="1" i="0" u="none" strike="noStrike" kern="1200" cap="none" spc="0" normalizeH="0" baseline="0" noProof="1">
                <a:solidFill>
                  <a:schemeClr val="tx1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成立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5" name="对象 2">
            <a:hlinkClick r:id="" action="ppaction://ole?verb=0"/>
            <a:extLst>
              <a:ext uri="{FF2B5EF4-FFF2-40B4-BE49-F238E27FC236}">
                <a16:creationId xmlns:a16="http://schemas.microsoft.com/office/drawing/2014/main" id="{A4F1DA1A-B7D2-1B4B-80A3-CFD30841E9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90115" y="1340768"/>
          <a:ext cx="4531995" cy="56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5" r:id="rId4" imgW="4004945" imgH="497205" progId="Equation.KSEE3">
                  <p:embed/>
                </p:oleObj>
              </mc:Choice>
              <mc:Fallback>
                <p:oleObj r:id="rId4" imgW="4004945" imgH="497205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0115" y="1340768"/>
                        <a:ext cx="4531995" cy="563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3">
            <a:extLst>
              <a:ext uri="{FF2B5EF4-FFF2-40B4-BE49-F238E27FC236}">
                <a16:creationId xmlns:a16="http://schemas.microsoft.com/office/drawing/2014/main" id="{C3D58137-91D3-4B48-8EB4-2B87E3014E47}"/>
              </a:ext>
            </a:extLst>
          </p:cNvPr>
          <p:cNvSpPr txBox="1"/>
          <p:nvPr/>
        </p:nvSpPr>
        <p:spPr>
          <a:xfrm>
            <a:off x="612775" y="1340768"/>
            <a:ext cx="156966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noProof="0" dirty="0">
                <a:sym typeface="+mn-ea"/>
              </a:rPr>
              <a:t>例</a:t>
            </a:r>
            <a:r>
              <a:rPr kumimoji="1" lang="en-US" altLang="zh-CN" noProof="0" dirty="0">
                <a:sym typeface="+mn-ea"/>
              </a:rPr>
              <a:t>1</a:t>
            </a:r>
            <a:r>
              <a:rPr kumimoji="1" lang="zh-CN" altLang="en-US" noProof="0" dirty="0">
                <a:sym typeface="+mn-ea"/>
              </a:rPr>
              <a:t>：求解</a:t>
            </a:r>
            <a:endParaRPr lang="zh-CN" altLang="en-US" dirty="0"/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7A355AF-6778-C344-9F50-CA2E65086568}"/>
              </a:ext>
            </a:extLst>
          </p:cNvPr>
          <p:cNvSpPr txBox="1"/>
          <p:nvPr/>
        </p:nvSpPr>
        <p:spPr>
          <a:xfrm>
            <a:off x="6747510" y="1340768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noProof="0" dirty="0">
                <a:sym typeface="+mn-ea"/>
              </a:rPr>
              <a:t>的上界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850DAC-AF47-4C40-9749-DAA0F24A019E}"/>
                  </a:ext>
                </a:extLst>
              </p:cNvPr>
              <p:cNvSpPr txBox="1"/>
              <p:nvPr/>
            </p:nvSpPr>
            <p:spPr>
              <a:xfrm>
                <a:off x="1691680" y="4077072"/>
                <a:ext cx="5472608" cy="203132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N" sz="1800" dirty="0">
                    <a:solidFill>
                      <a:srgbClr val="FF0000"/>
                    </a:solidFill>
                  </a:rPr>
                  <a:t>渐进符号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只要求：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1800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∃</m:t>
                    </m:r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，当 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时</m:t>
                    </m:r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1800" i="1" noProof="1">
                    <a:solidFill>
                      <a:srgbClr val="FF0000"/>
                    </a:solidFill>
                    <a:sym typeface="+mn-ea"/>
                  </a:rPr>
                  <a:t>T(n)</a:t>
                </a:r>
                <a:r>
                  <a:rPr lang="zh-CN" altLang="en-US" sz="1800" i="1" noProof="1">
                    <a:solidFill>
                      <a:srgbClr val="FF0000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≤</m:t>
                    </m:r>
                  </m:oMath>
                </a14:m>
                <a:r>
                  <a:rPr lang="zh-CN" altLang="en-US" sz="1800" i="1" noProof="1">
                    <a:solidFill>
                      <a:srgbClr val="FF0000"/>
                    </a:solidFill>
                    <a:sym typeface="+mn-ea"/>
                  </a:rPr>
                  <a:t> </a:t>
                </a:r>
                <a:r>
                  <a:rPr lang="en-US" altLang="zh-CN" sz="1800" i="1" noProof="1">
                    <a:solidFill>
                      <a:srgbClr val="FF0000"/>
                    </a:solidFill>
                    <a:sym typeface="+mn-ea"/>
                  </a:rPr>
                  <a:t>cn</a:t>
                </a:r>
                <a:r>
                  <a:rPr lang="en-US" altLang="zh-CN" sz="1800" noProof="1">
                    <a:solidFill>
                      <a:srgbClr val="FF0000"/>
                    </a:solidFill>
                    <a:sym typeface="+mn-ea"/>
                  </a:rPr>
                  <a:t>lg</a:t>
                </a:r>
                <a:r>
                  <a:rPr lang="en-US" altLang="zh-CN" sz="1800" i="1" noProof="1">
                    <a:solidFill>
                      <a:srgbClr val="FF0000"/>
                    </a:solidFill>
                    <a:sym typeface="+mn-ea"/>
                  </a:rPr>
                  <a:t>n</a:t>
                </a:r>
                <a:r>
                  <a:rPr lang="zh-CN" altLang="en-US" sz="1800" noProof="1">
                    <a:solidFill>
                      <a:srgbClr val="FF0000"/>
                    </a:solidFill>
                    <a:sym typeface="+mn-ea"/>
                  </a:rPr>
                  <a:t>。</a:t>
                </a:r>
                <a:endParaRPr lang="en-US" altLang="zh-CN" sz="1800" noProof="1">
                  <a:solidFill>
                    <a:srgbClr val="FF0000"/>
                  </a:solidFill>
                  <a:sym typeface="+mn-ea"/>
                </a:endParaRPr>
              </a:p>
              <a:p>
                <a:r>
                  <a:rPr lang="zh-CN" altLang="en-US" sz="1800" noProof="1">
                    <a:sym typeface="+mn-ea"/>
                  </a:rPr>
                  <a:t>对于大多数递归式而言：</a:t>
                </a:r>
                <a:endParaRPr lang="en-US" altLang="zh-CN" sz="1800" noProof="1">
                  <a:sym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b="1" noProof="1">
                    <a:solidFill>
                      <a:srgbClr val="FF0000"/>
                    </a:solidFill>
                    <a:sym typeface="+mn-ea"/>
                  </a:rPr>
                  <a:t>扩展边界条件</a:t>
                </a:r>
                <a:r>
                  <a:rPr lang="zh-CN" altLang="en-US" sz="1800" noProof="1">
                    <a:sym typeface="+mn-ea"/>
                  </a:rPr>
                  <a:t>使得归纳假设对较小的</a:t>
                </a:r>
                <a:r>
                  <a:rPr lang="en-US" altLang="zh-CN" sz="1800" noProof="1">
                    <a:sym typeface="+mn-ea"/>
                  </a:rPr>
                  <a:t>n</a:t>
                </a:r>
                <a:r>
                  <a:rPr lang="zh-CN" altLang="en-US" sz="1800" noProof="1">
                    <a:sym typeface="+mn-ea"/>
                  </a:rPr>
                  <a:t>成立，是一种简单直接的方法。</a:t>
                </a:r>
                <a:endParaRPr lang="en-US" altLang="zh-CN" sz="1800" noProof="1">
                  <a:sym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noProof="1">
                    <a:sym typeface="+mn-ea"/>
                  </a:rPr>
                  <a:t>选择足够大的</a:t>
                </a:r>
                <a:r>
                  <a:rPr lang="en-US" altLang="zh-CN" sz="1800" noProof="1">
                    <a:sym typeface="+mn-ea"/>
                  </a:rPr>
                  <a:t>c</a:t>
                </a:r>
                <a:r>
                  <a:rPr lang="zh-CN" altLang="en-US" sz="1800" noProof="1">
                    <a:sym typeface="+mn-ea"/>
                  </a:rPr>
                  <a:t>（调整</a:t>
                </a:r>
                <a:r>
                  <a:rPr lang="en-US" altLang="zh-CN" sz="1800" noProof="1">
                    <a:sym typeface="+mn-ea"/>
                  </a:rPr>
                  <a:t>c</a:t>
                </a:r>
                <a:r>
                  <a:rPr lang="zh-CN" altLang="en-US" sz="1800" noProof="1">
                    <a:sym typeface="+mn-ea"/>
                  </a:rPr>
                  <a:t>的值）有助于处理边界条件</a:t>
                </a:r>
                <a:endParaRPr lang="en-US" altLang="zh-CN" sz="1800" noProof="1">
                  <a:sym typeface="+mn-ea"/>
                </a:endParaRPr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850DAC-AF47-4C40-9749-DAA0F24A0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077072"/>
                <a:ext cx="5472608" cy="2031325"/>
              </a:xfrm>
              <a:prstGeom prst="rect">
                <a:avLst/>
              </a:prstGeom>
              <a:blipFill>
                <a:blip r:embed="rId6"/>
                <a:stretch>
                  <a:fillRect l="-693" t="-1852" r="-924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B2716-56EB-EB47-A6C3-984045207295}"/>
                  </a:ext>
                </a:extLst>
              </p:cNvPr>
              <p:cNvSpPr txBox="1"/>
              <p:nvPr/>
            </p:nvSpPr>
            <p:spPr>
              <a:xfrm>
                <a:off x="5796645" y="1872644"/>
                <a:ext cx="2735285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CN" sz="1800" dirty="0">
                    <a:solidFill>
                      <a:srgbClr val="FF0000"/>
                    </a:solidFill>
                  </a:rPr>
                  <a:t>该式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中，对应的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是多少？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3B2716-56EB-EB47-A6C3-984045207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645" y="1872644"/>
                <a:ext cx="2735285" cy="369332"/>
              </a:xfrm>
              <a:prstGeom prst="rect">
                <a:avLst/>
              </a:prstGeom>
              <a:blipFill>
                <a:blip r:embed="rId7"/>
                <a:stretch>
                  <a:fillRect l="-1843" t="-6250" r="-9677" b="-1875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1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8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8D9AF-2E6D-B44E-922C-50A4AAF2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48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E4E875-8230-694C-A547-1DFE5E77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替换</a:t>
            </a:r>
            <a:r>
              <a:rPr lang="zh-CN" altLang="en-US" dirty="0"/>
              <a:t>（代入）方法</a:t>
            </a:r>
            <a:endParaRPr lang="en-CN" dirty="0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BA38B97F-ED3C-EF4A-8374-A3A26BC1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2" y="2588579"/>
            <a:ext cx="8430238" cy="208689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65FCBCE0-501A-B945-A99C-142D05391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8413"/>
            <a:ext cx="76327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r" fontAlgn="base">
              <a:buFont typeface="Arial" panose="020B0604020202020204" pitchFamily="34" charset="0"/>
            </a:pPr>
            <a:r>
              <a:rPr lang="zh-CN" altLang="en-US" sz="3600" b="1" strike="noStrike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猜测方法</a:t>
            </a:r>
            <a:r>
              <a:rPr lang="en-US" altLang="zh-CN" sz="3600" b="1" strike="noStrike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I</a:t>
            </a:r>
            <a:r>
              <a:rPr lang="zh-CN" altLang="en-US" sz="3600" b="1" strike="noStrike" noProof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：联想已知的</a:t>
            </a:r>
            <a:r>
              <a:rPr lang="en-US" altLang="zh-CN" sz="3600" i="1" strike="noStrike" noProof="1">
                <a:solidFill>
                  <a:srgbClr val="FF0000"/>
                </a:solidFill>
                <a:cs typeface="Times New Roman" panose="02020603050405020304" pitchFamily="18" charset="0"/>
              </a:rPr>
              <a:t>T(n)</a:t>
            </a:r>
            <a:r>
              <a:rPr lang="en-US" altLang="zh-CN" sz="3600" b="1" strike="noStrike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endParaRPr lang="en-US" altLang="zh-CN" sz="3600" b="1" strike="noStrike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宋体" panose="02010600030101010101" pitchFamily="2" charset="-122"/>
              <a:ea typeface="Times New Roman" panose="02020603050405020304" pitchFamily="18" charset="0"/>
            </a:endParaRPr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760FEBB1-C340-D544-BC65-A768BAD94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02130"/>
            <a:ext cx="5783580" cy="5835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defRPr/>
            </a:pPr>
            <a:r>
              <a:rPr kumimoji="1" lang="zh-CN" altLang="en-US" sz="3200" kern="12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例</a:t>
            </a:r>
            <a:r>
              <a:rPr kumimoji="1" lang="en-US" altLang="zh-CN" sz="3200" dirty="0">
                <a:sym typeface="+mn-ea"/>
              </a:rPr>
              <a:t>2</a:t>
            </a:r>
            <a:r>
              <a:rPr kumimoji="1" lang="en-US" altLang="zh-CN" sz="3200" kern="12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. </a:t>
            </a:r>
            <a:r>
              <a:rPr kumimoji="1" lang="zh-CN" altLang="en-US" sz="3200" kern="12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求解</a:t>
            </a:r>
            <a:r>
              <a:rPr kumimoji="1" lang="en-US" altLang="zh-CN" sz="3200" i="1" kern="1200" cap="none" spc="0" normalizeH="0" baseline="0" noProof="0" dirty="0">
                <a:latin typeface="Times New Roman Italic" panose="02020503050405090304" charset="0"/>
                <a:ea typeface="宋体" panose="02010600030101010101" pitchFamily="2" charset="-122"/>
                <a:cs typeface="Times New Roman Italic" panose="02020503050405090304" charset="0"/>
                <a:sym typeface="+mn-ea"/>
              </a:rPr>
              <a:t>T(n)=</a:t>
            </a:r>
            <a:r>
              <a:rPr kumimoji="1" lang="en-US" altLang="zh-CN" sz="3200" i="1" kern="1200" cap="none" spc="0" normalizeH="0" baseline="0" noProof="0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2T(n/2 + 17) + n</a:t>
            </a:r>
          </a:p>
        </p:txBody>
      </p:sp>
      <p:sp>
        <p:nvSpPr>
          <p:cNvPr id="12" name="Text Box 21">
            <a:extLst>
              <a:ext uri="{FF2B5EF4-FFF2-40B4-BE49-F238E27FC236}">
                <a16:creationId xmlns:a16="http://schemas.microsoft.com/office/drawing/2014/main" id="{DDF44A43-3720-D648-BA6F-4060CE4E5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081" y="4725144"/>
            <a:ext cx="3887837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200" b="0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证明：用数学归纳法</a:t>
            </a:r>
          </a:p>
        </p:txBody>
      </p:sp>
    </p:spTree>
    <p:extLst>
      <p:ext uri="{BB962C8B-B14F-4D97-AF65-F5344CB8AC3E}">
        <p14:creationId xmlns:p14="http://schemas.microsoft.com/office/powerpoint/2010/main" val="243895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467544" y="1243351"/>
            <a:ext cx="8143056" cy="1152525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  <a:sym typeface="+mn-ea"/>
              </a:rPr>
              <a:t>猜测方法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  <a:sym typeface="+mn-ea"/>
              </a:rPr>
              <a:t>II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  <a:sym typeface="+mn-ea"/>
              </a:rPr>
              <a:t>：先证明较松的上下界，然后缩小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不确定性范围 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5F806-5553-D842-8143-23C050C9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49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02DF36-6D47-2B42-9864-EF5398302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替换</a:t>
            </a:r>
            <a:r>
              <a:rPr lang="zh-CN" altLang="en-US" dirty="0"/>
              <a:t>（代入）方法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E1B47-8ED0-5F48-886F-77228BE1B5BE}"/>
                  </a:ext>
                </a:extLst>
              </p:cNvPr>
              <p:cNvSpPr txBox="1"/>
              <p:nvPr/>
            </p:nvSpPr>
            <p:spPr>
              <a:xfrm>
                <a:off x="1403648" y="3560224"/>
                <a:ext cx="5544616" cy="2154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解</a:t>
                </a:r>
                <a:r>
                  <a:rPr lang="zh-CN" alt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</a:t>
                </a:r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首先证明</a:t>
                </a:r>
                <a:r>
                  <a:rPr lang="en-US" altLang="zh-CN" sz="2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altLang="zh-C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(n)=</a:t>
                </a:r>
                <a:r>
                  <a:rPr lang="el-GR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</a:rPr>
                  <a:t>(n),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T(n)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=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O(n</a:t>
                </a:r>
                <a:r>
                  <a:rPr lang="en-US" altLang="zh-CN" sz="2800" baseline="30000" dirty="0">
                    <a:latin typeface="Cambria Math" panose="02040503050406030204" pitchFamily="18" charset="0"/>
                  </a:rPr>
                  <a:t>2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),</a:t>
                </a:r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然后逐渐地降低上界</a:t>
                </a:r>
                <a:r>
                  <a:rPr lang="zh-CN" alt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，提高下界：</a:t>
                </a:r>
                <a:endParaRPr lang="en-US" sz="280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CN" sz="2800" dirty="0">
                    <a:latin typeface="Cambria Math" panose="02040503050406030204" pitchFamily="18" charset="0"/>
                  </a:rPr>
                  <a:t>(n)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的上一个阶是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nlogn</m:t>
                        </m:r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CN" sz="2800" dirty="0">
                    <a:latin typeface="Cambria Math" panose="02040503050406030204" pitchFamily="18" charset="0"/>
                  </a:rPr>
                  <a:t>O(n</a:t>
                </a:r>
                <a:r>
                  <a:rPr lang="en-US" altLang="zh-CN" sz="2800" baseline="30000" dirty="0">
                    <a:latin typeface="Cambria Math" panose="02040503050406030204" pitchFamily="18" charset="0"/>
                  </a:rPr>
                  <a:t>2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)</a:t>
                </a:r>
                <a:r>
                  <a:rPr lang="zh-CN" altLang="en-US" sz="2800" dirty="0">
                    <a:latin typeface="Cambria Math" panose="02040503050406030204" pitchFamily="18" charset="0"/>
                  </a:rPr>
                  <a:t>的下一个阶是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O(</a:t>
                </a:r>
                <a:r>
                  <a:rPr lang="en-US" altLang="zh-CN" sz="2800" dirty="0" err="1">
                    <a:latin typeface="Cambria Math" panose="02040503050406030204" pitchFamily="18" charset="0"/>
                  </a:rPr>
                  <a:t>nlogn</a:t>
                </a:r>
                <a:r>
                  <a:rPr lang="en-US" altLang="zh-CN" sz="2800" dirty="0">
                    <a:latin typeface="Cambria Math" panose="02040503050406030204" pitchFamily="18" charset="0"/>
                  </a:rPr>
                  <a:t>).</a:t>
                </a:r>
                <a:endParaRPr lang="en-CN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2E1B47-8ED0-5F48-886F-77228BE1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560224"/>
                <a:ext cx="5544616" cy="2154436"/>
              </a:xfrm>
              <a:prstGeom prst="rect">
                <a:avLst/>
              </a:prstGeom>
              <a:blipFill>
                <a:blip r:embed="rId3"/>
                <a:stretch>
                  <a:fillRect l="-3881" t="-6471" r="-1598" b="-9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FA0318-407F-C343-B704-440826F2AEAE}"/>
                  </a:ext>
                </a:extLst>
              </p:cNvPr>
              <p:cNvSpPr txBox="1"/>
              <p:nvPr/>
            </p:nvSpPr>
            <p:spPr>
              <a:xfrm>
                <a:off x="491647" y="2554626"/>
                <a:ext cx="457200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FA0318-407F-C343-B704-440826F2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7" y="2554626"/>
                <a:ext cx="4572000" cy="645048"/>
              </a:xfrm>
              <a:prstGeom prst="rect">
                <a:avLst/>
              </a:prstGeom>
              <a:blipFill>
                <a:blip r:embed="rId4"/>
                <a:stretch>
                  <a:fillRect l="-1939" b="-5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/>
          </p:cNvSpPr>
          <p:nvPr>
            <p:ph idx="1"/>
          </p:nvPr>
        </p:nvSpPr>
        <p:spPr>
          <a:xfrm>
            <a:off x="374650" y="1232535"/>
            <a:ext cx="8394700" cy="4114800"/>
          </a:xfrm>
          <a:prstGeom prst="rect">
            <a:avLst/>
          </a:prstGeom>
        </p:spPr>
        <p:txBody>
          <a:bodyPr wrap="square" lIns="91440" tIns="45720" rIns="91440" bIns="45720" anchor="t">
            <a:normAutofit fontScale="850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算法增长的阶也即增长率，增长量级或时间复杂度（time complexity）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只与输入问题的规模相关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一个算法比另一个算法“效率高”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: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如果它的运算时间（原子操作步数）随着输入规模的增长比另一个算法增长的慢</a:t>
            </a:r>
            <a:r>
              <a:rPr 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28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只关注增长最快的项（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忽略低阶项，保留最高阶项</a:t>
            </a:r>
            <a:r>
              <a:rPr lang="zh-CN" altLang="en-US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忽略常系数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CN" sz="28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8561D-808A-D445-B6DC-50E82F37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3D79D410-09B6-0844-BDC7-159BB3D9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增长的阶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9" name="Rectangle 7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38561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 lnSpcReduction="10000"/>
          </a:bodyPr>
          <a:lstStyle/>
          <a:p>
            <a:pPr eaLnBrk="1" hangingPunct="1"/>
            <a:r>
              <a:rPr lang="zh-CN" altLang="en-US" b="1" dirty="0">
                <a:latin typeface="宋体" panose="02010600030101010101" pitchFamily="2" charset="-122"/>
              </a:rPr>
              <a:t>问题：猜测正确，数学归纳法的归纳步似乎证不出来 </a:t>
            </a:r>
          </a:p>
          <a:p>
            <a:pPr eaLnBrk="1" hangingPunct="1"/>
            <a:r>
              <a:rPr lang="zh-CN" altLang="en-US" b="1" dirty="0">
                <a:latin typeface="宋体" panose="02010600030101010101" pitchFamily="2" charset="-122"/>
              </a:rPr>
              <a:t>解决方法：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</a:rPr>
              <a:t>求上界：从猜测中减去一个低阶项，使得归纳假设更强，可能</a:t>
            </a:r>
            <a:r>
              <a:rPr lang="en-US" altLang="zh-CN" b="1" dirty="0">
                <a:latin typeface="宋体" panose="02010600030101010101" pitchFamily="2" charset="-122"/>
              </a:rPr>
              <a:t>work</a:t>
            </a:r>
            <a:r>
              <a:rPr lang="en-US" altLang="zh-CN" sz="2000" b="1" dirty="0">
                <a:latin typeface="宋体" panose="02010600030101010101" pitchFamily="2" charset="-122"/>
              </a:rPr>
              <a:t>. 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求下界：从猜测中加上一个低阶项，可能就可以了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sz="2000" b="1" dirty="0">
              <a:latin typeface="宋体" panose="0201060003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3D91E-4AC7-D341-A106-93D89191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50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5E4DBC-E60B-A84D-ADC5-71CF18C7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替换</a:t>
            </a:r>
            <a:r>
              <a:rPr lang="zh-CN" altLang="en-US" dirty="0"/>
              <a:t>（代入）方法</a:t>
            </a:r>
            <a:endParaRPr lang="en-CN" dirty="0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627784" y="1338789"/>
            <a:ext cx="34798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细微差别的处理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59F4C-ADB7-4C42-8E24-6438517B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51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ECB250-1F4C-DD4D-BF7D-8BF4D57C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替换</a:t>
            </a:r>
            <a:r>
              <a:rPr lang="zh-CN" altLang="en-US" dirty="0"/>
              <a:t>（代入）方法</a:t>
            </a:r>
            <a:endParaRPr lang="en-CN" dirty="0"/>
          </a:p>
        </p:txBody>
      </p:sp>
      <p:pic>
        <p:nvPicPr>
          <p:cNvPr id="9011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110"/>
            <a:ext cx="5764535" cy="86961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3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76872"/>
            <a:ext cx="6019800" cy="125021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833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807584"/>
            <a:ext cx="7057355" cy="24297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7" name="Rectangle 12"/>
          <p:cNvSpPr/>
          <p:nvPr/>
        </p:nvSpPr>
        <p:spPr>
          <a:xfrm>
            <a:off x="1187450" y="6237288"/>
            <a:ext cx="5689600" cy="431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CDAD3-8E56-BE48-8EF7-0498C15165FE}"/>
              </a:ext>
            </a:extLst>
          </p:cNvPr>
          <p:cNvSpPr txBox="1"/>
          <p:nvPr/>
        </p:nvSpPr>
        <p:spPr>
          <a:xfrm>
            <a:off x="6145534" y="1295110"/>
            <a:ext cx="2890961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CN" sz="1600" dirty="0">
                <a:solidFill>
                  <a:srgbClr val="FF0000"/>
                </a:solidFill>
              </a:rPr>
              <a:t>为什么</a:t>
            </a:r>
            <a:r>
              <a:rPr lang="zh-CN" altLang="en-US" sz="1600" dirty="0">
                <a:solidFill>
                  <a:srgbClr val="FF0000"/>
                </a:solidFill>
              </a:rPr>
              <a:t>假设更强能</a:t>
            </a:r>
            <a:r>
              <a:rPr lang="en-US" altLang="zh-CN" sz="1600" dirty="0">
                <a:solidFill>
                  <a:srgbClr val="FF0000"/>
                </a:solidFill>
              </a:rPr>
              <a:t>work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1600" dirty="0">
                <a:solidFill>
                  <a:srgbClr val="FF0000"/>
                </a:solidFill>
              </a:rPr>
              <a:t>证明时可以得到更强更紧的界，比如本例中两次减去常数</a:t>
            </a:r>
            <a:r>
              <a:rPr lang="en-US" altLang="zh-CN" sz="1600" dirty="0">
                <a:solidFill>
                  <a:srgbClr val="FF0000"/>
                </a:solidFill>
              </a:rPr>
              <a:t>b,</a:t>
            </a:r>
            <a:r>
              <a:rPr lang="zh-CN" altLang="en-US" sz="1600" dirty="0">
                <a:solidFill>
                  <a:srgbClr val="FF0000"/>
                </a:solidFill>
              </a:rPr>
              <a:t>而证明结论只需要减去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次。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3491880" y="1249363"/>
            <a:ext cx="223202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避免陷阱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latin typeface="宋体" panose="02010600030101010101" pitchFamily="2" charset="-122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pic>
        <p:nvPicPr>
          <p:cNvPr id="7680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2322564"/>
            <a:ext cx="1257300" cy="5715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D691D-8012-9048-A61C-13DDE2A1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52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CC0A5E-3666-9940-B5CF-A0A12833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替换</a:t>
            </a:r>
            <a:r>
              <a:rPr lang="zh-CN" altLang="en-US" dirty="0"/>
              <a:t>（代入）方法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2D76BF-2048-994C-9382-765847B53591}"/>
                  </a:ext>
                </a:extLst>
              </p:cNvPr>
              <p:cNvSpPr txBox="1"/>
              <p:nvPr/>
            </p:nvSpPr>
            <p:spPr>
              <a:xfrm>
                <a:off x="755576" y="5114801"/>
                <a:ext cx="586109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CN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错在哪里</a:t>
                </a:r>
                <a:r>
                  <a:rPr lang="zh-CN" altLang="en-US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：我们需要的证明的是</a:t>
                </a:r>
                <a:r>
                  <a:rPr lang="en-US" altLang="zh-CN" i="1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T(n)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𝑐𝑛</m:t>
                    </m:r>
                    <m:r>
                      <a:rPr lang="zh-CN" altLang="en-US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b="0" dirty="0">
                  <a:solidFill>
                    <a:srgbClr val="0033CC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CN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而</a:t>
                </a:r>
                <a:r>
                  <a:rPr lang="en-US" altLang="zh-CN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从</a:t>
                </a:r>
                <a:r>
                  <a:rPr lang="en-US" altLang="zh-CN" i="1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T(n)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𝑐𝑛</m:t>
                    </m:r>
                  </m:oMath>
                </a14:m>
                <a:r>
                  <a:rPr lang="en-US" altLang="zh-CN" i="1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+n</a:t>
                </a:r>
                <a:r>
                  <a:rPr lang="zh-CN" altLang="en-US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得不到</a:t>
                </a:r>
                <a:r>
                  <a:rPr lang="en-US" altLang="zh-CN" i="1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T(n)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𝑐𝑛</m:t>
                    </m:r>
                  </m:oMath>
                </a14:m>
                <a:r>
                  <a:rPr lang="zh-CN" altLang="en-US" dirty="0">
                    <a:solidFill>
                      <a:srgbClr val="0033CC"/>
                    </a:solidFill>
                    <a:cs typeface="Times New Roman" panose="02020603050405020304" pitchFamily="18" charset="0"/>
                  </a:rPr>
                  <a:t>。</a:t>
                </a:r>
                <a:endParaRPr lang="en-CN" dirty="0">
                  <a:solidFill>
                    <a:srgbClr val="0033CC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42D76BF-2048-994C-9382-765847B53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114801"/>
                <a:ext cx="5861092" cy="738664"/>
              </a:xfrm>
              <a:prstGeom prst="rect">
                <a:avLst/>
              </a:prstGeom>
              <a:blipFill>
                <a:blip r:embed="rId3"/>
                <a:stretch>
                  <a:fillRect l="-3247" t="-15254" b="-254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C2AEBF-B890-C440-AD11-C963AAC2CBD9}"/>
              </a:ext>
            </a:extLst>
          </p:cNvPr>
          <p:cNvSpPr txBox="1"/>
          <p:nvPr/>
        </p:nvSpPr>
        <p:spPr>
          <a:xfrm>
            <a:off x="6894512" y="4653136"/>
            <a:ext cx="1872208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dirty="0">
                <a:solidFill>
                  <a:srgbClr val="FF0000"/>
                </a:solidFill>
              </a:rPr>
              <a:t>注意：使用数学归纳法时，对于不同的</a:t>
            </a:r>
            <a:r>
              <a:rPr lang="en-US" altLang="zh-CN" sz="1800" dirty="0">
                <a:solidFill>
                  <a:srgbClr val="FF0000"/>
                </a:solidFill>
              </a:rPr>
              <a:t>n</a:t>
            </a:r>
            <a:r>
              <a:rPr lang="zh-CN" altLang="en-US" sz="1800" dirty="0">
                <a:solidFill>
                  <a:srgbClr val="FF0000"/>
                </a:solidFill>
              </a:rPr>
              <a:t>，使用相同的</a:t>
            </a:r>
            <a:r>
              <a:rPr lang="en-US" altLang="zh-CN" sz="1800" dirty="0">
                <a:solidFill>
                  <a:srgbClr val="FF0000"/>
                </a:solidFill>
              </a:rPr>
              <a:t>c</a:t>
            </a:r>
            <a:r>
              <a:rPr lang="zh-CN" altLang="en-US" sz="1800" dirty="0">
                <a:solidFill>
                  <a:srgbClr val="FF0000"/>
                </a:solidFill>
              </a:rPr>
              <a:t>值。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8D8C84-0C79-E84F-BAC2-F7B38192C6C0}"/>
                  </a:ext>
                </a:extLst>
              </p:cNvPr>
              <p:cNvSpPr txBox="1"/>
              <p:nvPr/>
            </p:nvSpPr>
            <p:spPr>
              <a:xfrm>
                <a:off x="179512" y="1782763"/>
                <a:ext cx="457200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5.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=2∗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8D8C84-0C79-E84F-BAC2-F7B38192C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782763"/>
                <a:ext cx="4572000" cy="645048"/>
              </a:xfrm>
              <a:prstGeom prst="rect">
                <a:avLst/>
              </a:prstGeom>
              <a:blipFill>
                <a:blip r:embed="rId4"/>
                <a:stretch>
                  <a:fillRect l="-1939" r="-8864" b="-5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92411-FDC7-204D-8380-9DF172D8F7BF}"/>
                  </a:ext>
                </a:extLst>
              </p:cNvPr>
              <p:cNvSpPr txBox="1"/>
              <p:nvPr/>
            </p:nvSpPr>
            <p:spPr>
              <a:xfrm>
                <a:off x="377280" y="2318334"/>
                <a:ext cx="8229600" cy="1960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解：猜测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证明：用数学归纳法证明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=2∗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892411-FDC7-204D-8380-9DF172D8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80" y="2318334"/>
                <a:ext cx="8229600" cy="1960345"/>
              </a:xfrm>
              <a:prstGeom prst="rect">
                <a:avLst/>
              </a:prstGeom>
              <a:blipFill>
                <a:blip r:embed="rId5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66649" y="1196752"/>
            <a:ext cx="8991600" cy="1377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200" b="1" i="0" u="none" strike="noStrike" kern="1200" cap="none" spc="0" normalizeH="0" baseline="0" noProof="1">
                <a:solidFill>
                  <a:srgbClr val="FF0000"/>
                </a:solidFill>
                <a:latin typeface="+mn-ea"/>
                <a:ea typeface="+mn-ea"/>
                <a:cs typeface="+mn-cs"/>
              </a:rPr>
              <a:t>变量替换方法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rgbClr val="FF0000"/>
                </a:solidFill>
                <a:latin typeface="+mn-ea"/>
                <a:ea typeface="+mn-ea"/>
                <a:cs typeface="+mn-cs"/>
              </a:rPr>
              <a:t>: 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经变量替换把递归方程变换为熟悉的方程</a:t>
            </a:r>
            <a:r>
              <a:rPr kumimoji="0" lang="en-US" altLang="zh-CN" sz="3200" b="1" i="0" u="none" strike="noStrike" kern="1200" cap="none" spc="0" normalizeH="0" baseline="0" noProof="1">
                <a:solidFill>
                  <a:schemeClr val="accent2"/>
                </a:solidFill>
                <a:latin typeface="+mn-ea"/>
                <a:ea typeface="+mn-ea"/>
                <a:cs typeface="+mn-cs"/>
              </a:rPr>
              <a:t>.</a:t>
            </a:r>
            <a:r>
              <a:rPr kumimoji="0" lang="en-US" altLang="zh-CN" sz="3200" b="0" i="0" u="none" strike="noStrike" kern="1200" cap="none" spc="0" normalizeH="0" baseline="0" noProof="1">
                <a:solidFill>
                  <a:srgbClr val="FF0000"/>
                </a:solidFill>
                <a:latin typeface="+mn-ea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0D375-308D-E94D-86DE-B7024987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53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541082-5B99-2740-90E7-2BE054B6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CN" dirty="0"/>
              <a:t>替换</a:t>
            </a:r>
            <a:r>
              <a:rPr lang="zh-CN" altLang="en-US" dirty="0"/>
              <a:t>（代入）方法</a:t>
            </a:r>
            <a:endParaRPr lang="en-CN" dirty="0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3124200" y="228600"/>
            <a:ext cx="5029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36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2EF4D-B1F3-E74E-AB65-560F1F718532}"/>
              </a:ext>
            </a:extLst>
          </p:cNvPr>
          <p:cNvSpPr txBox="1"/>
          <p:nvPr/>
        </p:nvSpPr>
        <p:spPr>
          <a:xfrm>
            <a:off x="5072024" y="2480476"/>
            <a:ext cx="362613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dirty="0">
                <a:solidFill>
                  <a:srgbClr val="FF0000"/>
                </a:solidFill>
              </a:rPr>
              <a:t>没见过的形式，</a:t>
            </a:r>
            <a:r>
              <a:rPr lang="zh-CN" altLang="en-CN" sz="1800" dirty="0">
                <a:solidFill>
                  <a:srgbClr val="FF0000"/>
                </a:solidFill>
              </a:rPr>
              <a:t>很难</a:t>
            </a:r>
            <a:r>
              <a:rPr lang="zh-CN" altLang="en-US" sz="1800" dirty="0">
                <a:solidFill>
                  <a:srgbClr val="FF0000"/>
                </a:solidFill>
              </a:rPr>
              <a:t>直接猜想边界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DB65E4-64E0-E14F-8D18-A53C6772CD52}"/>
                  </a:ext>
                </a:extLst>
              </p:cNvPr>
              <p:cNvSpPr txBox="1"/>
              <p:nvPr/>
            </p:nvSpPr>
            <p:spPr>
              <a:xfrm>
                <a:off x="185086" y="2463809"/>
                <a:ext cx="4674946" cy="465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=2∗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DB65E4-64E0-E14F-8D18-A53C6772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86" y="2463809"/>
                <a:ext cx="4674946" cy="465769"/>
              </a:xfrm>
              <a:prstGeom prst="rect">
                <a:avLst/>
              </a:prstGeom>
              <a:blipFill>
                <a:blip r:embed="rId2"/>
                <a:stretch>
                  <a:fillRect l="-1897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6">
                <a:extLst>
                  <a:ext uri="{FF2B5EF4-FFF2-40B4-BE49-F238E27FC236}">
                    <a16:creationId xmlns:a16="http://schemas.microsoft.com/office/drawing/2014/main" id="{C493EBA3-7866-3443-B986-24F21FDEB7F9}"/>
                  </a:ext>
                </a:extLst>
              </p:cNvPr>
              <p:cNvSpPr txBox="1"/>
              <p:nvPr/>
            </p:nvSpPr>
            <p:spPr>
              <a:xfrm>
                <a:off x="323528" y="3057005"/>
                <a:ext cx="7185938" cy="3099472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解：令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b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000" b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=2∗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box>
                              <m:boxPr>
                                <m:ctrlPr>
                                  <a:rPr lang="en-US" altLang="zh-CN" sz="20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CN" sz="20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altLang="zh-CN" sz="20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altLang="zh-CN" sz="2000" b="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于是，</a:t>
                </a:r>
                <a:r>
                  <a:rPr lang="en-US" altLang="zh-CN" sz="20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显然，</a:t>
                </a:r>
                <a:r>
                  <a:rPr lang="en-US" altLang="zh-CN" sz="20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sz="20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6">
                <a:extLst>
                  <a:ext uri="{FF2B5EF4-FFF2-40B4-BE49-F238E27FC236}">
                    <a16:creationId xmlns:a16="http://schemas.microsoft.com/office/drawing/2014/main" id="{C493EBA3-7866-3443-B986-24F21FDEB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057005"/>
                <a:ext cx="7185938" cy="3099472"/>
              </a:xfrm>
              <a:prstGeom prst="rect">
                <a:avLst/>
              </a:prstGeom>
              <a:blipFill>
                <a:blip r:embed="rId3"/>
                <a:stretch>
                  <a:fillRect l="-882" b="-326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3"/>
          <p:cNvSpPr>
            <a:spLocks noGrp="1"/>
          </p:cNvSpPr>
          <p:nvPr>
            <p:ph idx="1"/>
          </p:nvPr>
        </p:nvSpPr>
        <p:spPr>
          <a:xfrm>
            <a:off x="1187450" y="1916113"/>
            <a:ext cx="7083425" cy="3240088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+mn-cs"/>
              </a:rPr>
              <a:t>方法：</a:t>
            </a:r>
          </a:p>
          <a:p>
            <a:pPr marL="285750" marR="0" lvl="1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  <a:sym typeface="+mn-ea"/>
              </a:rPr>
              <a:t>画出递归树</a:t>
            </a:r>
            <a:endParaRPr kumimoji="0" lang="zh-CN" altLang="en-US" sz="3200" b="1" i="0" u="none" strike="noStrike" kern="1200" cap="none" spc="0" normalizeH="0" baseline="0" noProof="1">
              <a:solidFill>
                <a:srgbClr val="FF0000"/>
              </a:solidFill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</a:rPr>
              <a:t>循环地展开递归方程</a:t>
            </a: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</a:rPr>
              <a:t>把递归方程转化为和式</a:t>
            </a: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200" b="1" i="0" u="none" strike="noStrike" kern="1200" cap="none" spc="0" normalizeH="0" baseline="0" noProof="1">
                <a:solidFill>
                  <a:schemeClr val="accent2"/>
                </a:solidFill>
              </a:rPr>
              <a:t>然后使用求和技术解之</a:t>
            </a:r>
            <a:r>
              <a:rPr kumimoji="0" lang="zh-CN" altLang="en-US" sz="3200" b="0" i="0" u="none" strike="noStrike" kern="1200" cap="none" spc="0" normalizeH="0" baseline="0" noProof="1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59B5E-6537-C945-B3E8-68DD46254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54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D4B4C7-D73D-8947-AAA2-EA5F8D25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迭代（递归树）方法</a:t>
            </a:r>
            <a:endParaRPr lang="en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2017" y="3765540"/>
            <a:ext cx="8312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0" hangingPunct="0"/>
            <a:r>
              <a:rPr kumimoji="0" lang="en-US" sz="2800" kern="1200" cap="none" spc="0" normalizeH="0" baseline="0" noProof="1">
                <a:solidFill>
                  <a:srgbClr val="00B05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a : </a:t>
            </a:r>
            <a:r>
              <a:rPr kumimoji="0" lang="zh-CN" altLang="en-US" sz="2800" kern="1200" cap="none" spc="0" normalizeH="0" baseline="0" noProof="1">
                <a:solidFill>
                  <a:srgbClr val="00B05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子问题数量</a:t>
            </a:r>
          </a:p>
          <a:p>
            <a:pPr marR="0" defTabSz="914400" eaLnBrk="0" hangingPunct="0"/>
            <a:r>
              <a:rPr kumimoji="0" lang="en-US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b : </a:t>
            </a:r>
            <a:r>
              <a:rPr kumimoji="0" lang="zh-CN" altLang="en-US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子问题从原问题缩小的比例，</a:t>
            </a:r>
            <a:r>
              <a:rPr kumimoji="0" lang="en-US" altLang="zh-CN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n/b</a:t>
            </a:r>
            <a:r>
              <a:rPr kumimoji="0" lang="zh-CN" altLang="en-US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为子问题规模</a:t>
            </a:r>
            <a:endParaRPr kumimoji="0" lang="en-US" sz="2800" kern="1200" cap="none" spc="0" normalizeH="0" baseline="0" noProof="1">
              <a:solidFill>
                <a:schemeClr val="accent4"/>
              </a:solidFill>
              <a:latin typeface="黑体-简" panose="02000000000000000000" charset="-122"/>
              <a:ea typeface="黑体-简" panose="02000000000000000000" charset="-122"/>
              <a:cs typeface="黑体-简" panose="02000000000000000000" charset="-122"/>
              <a:sym typeface="+mn-ea"/>
            </a:endParaRPr>
          </a:p>
          <a:p>
            <a:pPr marR="0" defTabSz="914400" eaLnBrk="0" hangingPunct="0"/>
            <a:r>
              <a:rPr kumimoji="0" lang="en-US" sz="2800" kern="1200" cap="none" spc="0" normalizeH="0" baseline="0" noProof="1">
                <a:solidFill>
                  <a:srgbClr val="FF640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f(n): </a:t>
            </a:r>
            <a:r>
              <a:rPr kumimoji="0" lang="zh-CN" altLang="en-US" sz="2800" kern="1200" cap="none" spc="0" normalizeH="0" baseline="0" noProof="1">
                <a:solidFill>
                  <a:srgbClr val="FF640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将问题分解和子问题解整合的代价</a:t>
            </a:r>
          </a:p>
        </p:txBody>
      </p:sp>
      <p:pic>
        <p:nvPicPr>
          <p:cNvPr id="101380" name="Picture 6"/>
          <p:cNvPicPr>
            <a:picLocks noGrp="1" noChangeAspect="1"/>
          </p:cNvPicPr>
          <p:nvPr>
            <p:ph idx="1"/>
          </p:nvPr>
        </p:nvPicPr>
        <p:blipFill>
          <a:blip r:embed="rId3"/>
          <a:srcRect l="29683" t="44211" r="45355"/>
          <a:stretch>
            <a:fillRect/>
          </a:stretch>
        </p:blipFill>
        <p:spPr>
          <a:xfrm>
            <a:off x="2611438" y="1331913"/>
            <a:ext cx="3921125" cy="835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1D7D3-5D5C-8748-A1B4-37FC25C8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55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1F04AA-878A-6545-B6A6-CD873AA2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迭代（递归树）方法</a:t>
            </a:r>
            <a:endParaRPr lang="en-CN" dirty="0"/>
          </a:p>
        </p:txBody>
      </p:sp>
      <p:sp>
        <p:nvSpPr>
          <p:cNvPr id="101381" name="TextBox 6"/>
          <p:cNvSpPr txBox="1"/>
          <p:nvPr/>
        </p:nvSpPr>
        <p:spPr>
          <a:xfrm>
            <a:off x="539552" y="2605044"/>
            <a:ext cx="8424936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2800" dirty="0">
                <a:latin typeface="黑体-简" panose="02000000000000000000" charset="-122"/>
                <a:ea typeface="黑体-简" panose="02000000000000000000" charset="-122"/>
              </a:rPr>
              <a:t>分治思想：通过解一个问题的子问题，来解一个问题</a:t>
            </a:r>
            <a:endParaRPr lang="zh-CN" altLang="en-US" sz="2800" dirty="0">
              <a:solidFill>
                <a:srgbClr val="FF0000"/>
              </a:solidFill>
              <a:latin typeface="黑体-简" panose="02000000000000000000" charset="-122"/>
              <a:ea typeface="黑体-简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84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>
            <a:extLst>
              <a:ext uri="{FF2B5EF4-FFF2-40B4-BE49-F238E27FC236}">
                <a16:creationId xmlns:a16="http://schemas.microsoft.com/office/drawing/2014/main" id="{5A2ACCB8-BC33-C44F-97ED-3573B9CFF3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262" y="1700213"/>
            <a:ext cx="6536977" cy="37433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根结点表示递归调用顶层的代价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内部节点，表示不同层次递归调用产生的代价，即（分解和合并）子问题的代价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树的分枝数量取决于子问题的数量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叶节点表示边界条件值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每个节点表示一个单一子问题，节点代价及其其子树所有节点代价之和为该子问题的代价，所以整个递归树从根节点到叶子节点代价之和为递归方程总代价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E884F-32AD-3744-A9A9-0D226900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56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1AD8B8-3239-024F-972C-A4D6CBF3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迭代（递归树）方法</a:t>
            </a:r>
            <a:endParaRPr lang="en-CN" dirty="0"/>
          </a:p>
        </p:txBody>
      </p:sp>
      <p:pic>
        <p:nvPicPr>
          <p:cNvPr id="96259" name="Picture 8">
            <a:extLst>
              <a:ext uri="{FF2B5EF4-FFF2-40B4-BE49-F238E27FC236}">
                <a16:creationId xmlns:a16="http://schemas.microsoft.com/office/drawing/2014/main" id="{F48702E3-D6D4-C544-A790-1DA31092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2435225"/>
            <a:ext cx="2505075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95306">
                <a:extLst>
                  <a:ext uri="{FF2B5EF4-FFF2-40B4-BE49-F238E27FC236}">
                    <a16:creationId xmlns:a16="http://schemas.microsoft.com/office/drawing/2014/main" id="{A2696479-9BD4-F145-9BA2-7912E21AA6E6}"/>
                  </a:ext>
                </a:extLst>
              </p:cNvPr>
              <p:cNvSpPr txBox="1"/>
              <p:nvPr/>
            </p:nvSpPr>
            <p:spPr>
              <a:xfrm>
                <a:off x="799899" y="3114358"/>
                <a:ext cx="106756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树高度：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1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zh-CN" altLang="en-US" sz="12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层</a:t>
                </a:r>
                <a:endParaRPr lang="en-US" altLang="zh-CN" sz="12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文本框 95306">
                <a:extLst>
                  <a:ext uri="{FF2B5EF4-FFF2-40B4-BE49-F238E27FC236}">
                    <a16:creationId xmlns:a16="http://schemas.microsoft.com/office/drawing/2014/main" id="{A2696479-9BD4-F145-9BA2-7912E21AA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99" y="3114358"/>
                <a:ext cx="1067569" cy="461665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235" name="文本框 5"/>
              <p:cNvSpPr txBox="1"/>
              <p:nvPr/>
            </p:nvSpPr>
            <p:spPr>
              <a:xfrm>
                <a:off x="11848" y="1052724"/>
                <a:ext cx="6839385" cy="5232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eaLnBrk="0" hangingPunct="0"/>
                <a:r>
                  <a:rPr lang="zh-CN" altLang="en-US" sz="2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例</a:t>
                </a:r>
                <a:r>
                  <a:rPr lang="en-US" altLang="zh-CN" sz="2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2800" dirty="0"/>
                  <a:t>.</a:t>
                </a:r>
                <a:r>
                  <a:rPr lang="zh-CN" altLang="en-US" sz="2800" dirty="0"/>
                  <a:t> </a:t>
                </a:r>
                <a:r>
                  <a:rPr lang="en-US" altLang="zh-CN" i="1" dirty="0">
                    <a:effectLst/>
                    <a:cs typeface="Times New Roman" panose="02020603050405020304" pitchFamily="18" charset="0"/>
                  </a:rPr>
                  <a:t>T(n)</a:t>
                </a:r>
                <a:r>
                  <a:rPr lang="zh-CN" altLang="en-US" i="1" dirty="0"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effectLst/>
                    <a:cs typeface="Times New Roman" panose="02020603050405020304" pitchFamily="18" charset="0"/>
                  </a:rPr>
                  <a:t>=</a:t>
                </a:r>
                <a:r>
                  <a:rPr lang="zh-CN" altLang="en-US" i="1" dirty="0"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effectLst/>
                    <a:cs typeface="Times New Roman" panose="02020603050405020304" pitchFamily="18" charset="0"/>
                  </a:rPr>
                  <a:t>3T(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/4</m:t>
                        </m:r>
                      </m:e>
                    </m:d>
                    <m:r>
                      <a:rPr lang="en-US" altLang="zh-CN" b="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)+</m:t>
                    </m:r>
                    <m:r>
                      <a:rPr lang="zh-CN" altLang="en-US" b="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  <m:r>
                      <a:rPr lang="el-GR" altLang="zh-CN" b="0" i="1" noProof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𝛩</m:t>
                    </m:r>
                  </m:oMath>
                </a14:m>
                <a:r>
                  <a:rPr lang="en-US" altLang="zh-CN" i="1" noProof="1">
                    <a:effectLst/>
                    <a:cs typeface="Times New Roman" panose="02020603050405020304" pitchFamily="18" charset="0"/>
                    <a:sym typeface="+mn-ea"/>
                  </a:rPr>
                  <a:t>(n</a:t>
                </a:r>
                <a:r>
                  <a:rPr lang="en-US" altLang="zh-CN" i="1" baseline="30000" noProof="1">
                    <a:effectLst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i="1" noProof="1">
                    <a:effectLst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zh-CN" altLang="en-US" i="1" noProof="1">
                    <a:effectLst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noProof="1">
                    <a:effectLst/>
                    <a:cs typeface="Times New Roman" panose="02020603050405020304" pitchFamily="18" charset="0"/>
                    <a:sym typeface="+mn-ea"/>
                  </a:rPr>
                  <a:t>=</a:t>
                </a:r>
                <a:r>
                  <a:rPr lang="zh-CN" altLang="en-US" noProof="1">
                    <a:effectLst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dirty="0">
                    <a:effectLst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effectLst/>
                    <a:cs typeface="Times New Roman" panose="02020603050405020304" pitchFamily="18" charset="0"/>
                  </a:rPr>
                  <a:t>3T(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i="1" noProof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/4</m:t>
                        </m:r>
                      </m:e>
                    </m:d>
                    <m:r>
                      <a:rPr lang="en-US" altLang="zh-CN" b="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en-US" altLang="zh-CN" i="1" noProof="1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r>
                      <a:rPr lang="en-US" altLang="zh-CN" b="0" i="1" noProof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</m:oMath>
                </a14:m>
                <a:r>
                  <a:rPr lang="en-US" altLang="zh-CN" i="1" noProof="1">
                    <a:effectLst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en-US" altLang="zh-CN" i="1" baseline="30000" noProof="1">
                    <a:effectLst/>
                    <a:cs typeface="Times New Roman" panose="02020603050405020304" pitchFamily="18" charset="0"/>
                    <a:sym typeface="+mn-ea"/>
                  </a:rPr>
                  <a:t>2</a:t>
                </a:r>
                <a:endParaRPr lang="en-US" altLang="zh-CN" noProof="1">
                  <a:effectLst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95235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" y="1052724"/>
                <a:ext cx="6839385" cy="523220"/>
              </a:xfrm>
              <a:prstGeom prst="rect">
                <a:avLst/>
              </a:prstGeom>
              <a:blipFill>
                <a:blip r:embed="rId3"/>
                <a:stretch>
                  <a:fillRect l="-1852" t="-19048" b="-3095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10459-C52B-5148-ABA7-2B0957E5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57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331499-5D7A-F34A-9107-E4E5BB23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迭代（递归树）方法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ECAF5-27E6-E947-B06E-D9FD0F1D814E}"/>
              </a:ext>
            </a:extLst>
          </p:cNvPr>
          <p:cNvSpPr txBox="1"/>
          <p:nvPr/>
        </p:nvSpPr>
        <p:spPr>
          <a:xfrm>
            <a:off x="39425" y="4322609"/>
            <a:ext cx="1736904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rgbClr val="FF0000"/>
                </a:solidFill>
              </a:rPr>
              <a:t>计算代价分为两部分：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1200" dirty="0">
                <a:solidFill>
                  <a:srgbClr val="FF0000"/>
                </a:solidFill>
              </a:rPr>
              <a:t>1</a:t>
            </a:r>
            <a:r>
              <a:rPr lang="zh-CN" altLang="en-US" sz="1200" dirty="0">
                <a:solidFill>
                  <a:srgbClr val="FF0000"/>
                </a:solidFill>
              </a:rPr>
              <a:t>）计算内部节点代价，即分解和合并子问题的代价总和，这部分一般呈现等比数列求和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r>
              <a:rPr lang="zh-CN" altLang="en-US" sz="1200" dirty="0">
                <a:solidFill>
                  <a:srgbClr val="FF0000"/>
                </a:solidFill>
              </a:rPr>
              <a:t>）计算叶子节点代价总和，即分解到最后的边界条件值，关键在于求解叶子节点个数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5A565365-D86F-A54C-BE7A-75EBF5F7501E}"/>
              </a:ext>
            </a:extLst>
          </p:cNvPr>
          <p:cNvSpPr txBox="1"/>
          <p:nvPr/>
        </p:nvSpPr>
        <p:spPr>
          <a:xfrm>
            <a:off x="2952970" y="6317191"/>
            <a:ext cx="538674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总的代价之和</a:t>
            </a:r>
            <a:r>
              <a:rPr lang="en-US" altLang="zh-CN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迭代树右侧所有代价之和！！！</a:t>
            </a:r>
            <a:endParaRPr lang="en-US" altLang="zh-CN" sz="2000" i="1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2">
                <a:extLst>
                  <a:ext uri="{FF2B5EF4-FFF2-40B4-BE49-F238E27FC236}">
                    <a16:creationId xmlns:a16="http://schemas.microsoft.com/office/drawing/2014/main" id="{40395E0D-03C5-D546-86B6-707604ED2B55}"/>
                  </a:ext>
                </a:extLst>
              </p:cNvPr>
              <p:cNvSpPr txBox="1"/>
              <p:nvPr/>
            </p:nvSpPr>
            <p:spPr>
              <a:xfrm>
                <a:off x="8223974" y="4778075"/>
                <a:ext cx="660236" cy="3064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dirty="0" smtClean="0">
                          <a:solidFill>
                            <a:srgbClr val="0000FF"/>
                          </a:solidFill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r>
                        <a:rPr lang="en-US" altLang="zh-CN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2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sup>
                      </m:sSup>
                      <m:r>
                        <a:rPr lang="en-US" altLang="zh-CN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3" name="文本框 2">
                <a:extLst>
                  <a:ext uri="{FF2B5EF4-FFF2-40B4-BE49-F238E27FC236}">
                    <a16:creationId xmlns:a16="http://schemas.microsoft.com/office/drawing/2014/main" id="{40395E0D-03C5-D546-86B6-707604ED2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974" y="4778075"/>
                <a:ext cx="660236" cy="306494"/>
              </a:xfrm>
              <a:prstGeom prst="rect">
                <a:avLst/>
              </a:prstGeom>
              <a:blipFill>
                <a:blip r:embed="rId4"/>
                <a:stretch>
                  <a:fillRect r="-9434"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">
            <a:extLst>
              <a:ext uri="{FF2B5EF4-FFF2-40B4-BE49-F238E27FC236}">
                <a16:creationId xmlns:a16="http://schemas.microsoft.com/office/drawing/2014/main" id="{5E8A3EB2-00B9-B041-89FA-4D77C0FB6F24}"/>
              </a:ext>
            </a:extLst>
          </p:cNvPr>
          <p:cNvSpPr/>
          <p:nvPr/>
        </p:nvSpPr>
        <p:spPr>
          <a:xfrm>
            <a:off x="4747519" y="1728745"/>
            <a:ext cx="504056" cy="3762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8">
                <a:extLst>
                  <a:ext uri="{FF2B5EF4-FFF2-40B4-BE49-F238E27FC236}">
                    <a16:creationId xmlns:a16="http://schemas.microsoft.com/office/drawing/2014/main" id="{3EF661D4-AE11-D146-8874-FD6CDA6003AB}"/>
                  </a:ext>
                </a:extLst>
              </p:cNvPr>
              <p:cNvSpPr txBox="1"/>
              <p:nvPr/>
            </p:nvSpPr>
            <p:spPr>
              <a:xfrm>
                <a:off x="4861143" y="1803666"/>
                <a:ext cx="276807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5" name="文本框 8">
                <a:extLst>
                  <a:ext uri="{FF2B5EF4-FFF2-40B4-BE49-F238E27FC236}">
                    <a16:creationId xmlns:a16="http://schemas.microsoft.com/office/drawing/2014/main" id="{3EF661D4-AE11-D146-8874-FD6CDA600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143" y="1803666"/>
                <a:ext cx="276807" cy="184666"/>
              </a:xfrm>
              <a:prstGeom prst="rect">
                <a:avLst/>
              </a:prstGeom>
              <a:blipFill>
                <a:blip r:embed="rId5"/>
                <a:stretch>
                  <a:fillRect l="-4348" r="-4348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20">
            <a:extLst>
              <a:ext uri="{FF2B5EF4-FFF2-40B4-BE49-F238E27FC236}">
                <a16:creationId xmlns:a16="http://schemas.microsoft.com/office/drawing/2014/main" id="{9EA1056C-0D40-2444-A2AF-541D89D434D1}"/>
              </a:ext>
            </a:extLst>
          </p:cNvPr>
          <p:cNvCxnSpPr>
            <a:stCxn id="14" idx="4"/>
          </p:cNvCxnSpPr>
          <p:nvPr/>
        </p:nvCxnSpPr>
        <p:spPr>
          <a:xfrm>
            <a:off x="4999547" y="2105027"/>
            <a:ext cx="0" cy="3600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椭圆 21">
            <a:extLst>
              <a:ext uri="{FF2B5EF4-FFF2-40B4-BE49-F238E27FC236}">
                <a16:creationId xmlns:a16="http://schemas.microsoft.com/office/drawing/2014/main" id="{FBF487D8-9C5C-2145-A975-50272AB90602}"/>
              </a:ext>
            </a:extLst>
          </p:cNvPr>
          <p:cNvSpPr/>
          <p:nvPr/>
        </p:nvSpPr>
        <p:spPr>
          <a:xfrm>
            <a:off x="2654225" y="2499155"/>
            <a:ext cx="999910" cy="3762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22">
                <a:extLst>
                  <a:ext uri="{FF2B5EF4-FFF2-40B4-BE49-F238E27FC236}">
                    <a16:creationId xmlns:a16="http://schemas.microsoft.com/office/drawing/2014/main" id="{6F4A0134-54B4-5547-9F44-0F3AC2916270}"/>
                  </a:ext>
                </a:extLst>
              </p:cNvPr>
              <p:cNvSpPr txBox="1"/>
              <p:nvPr/>
            </p:nvSpPr>
            <p:spPr>
              <a:xfrm>
                <a:off x="2875421" y="2589657"/>
                <a:ext cx="565347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/4)</m:t>
                          </m:r>
                        </m:e>
                        <m:sup>
                          <m: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22">
                <a:extLst>
                  <a:ext uri="{FF2B5EF4-FFF2-40B4-BE49-F238E27FC236}">
                    <a16:creationId xmlns:a16="http://schemas.microsoft.com/office/drawing/2014/main" id="{6F4A0134-54B4-5547-9F44-0F3AC291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421" y="2589657"/>
                <a:ext cx="565347" cy="184666"/>
              </a:xfrm>
              <a:prstGeom prst="rect">
                <a:avLst/>
              </a:prstGeom>
              <a:blipFill>
                <a:blip r:embed="rId6"/>
                <a:stretch>
                  <a:fillRect l="-4444" r="-2222" b="-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23">
            <a:extLst>
              <a:ext uri="{FF2B5EF4-FFF2-40B4-BE49-F238E27FC236}">
                <a16:creationId xmlns:a16="http://schemas.microsoft.com/office/drawing/2014/main" id="{ADA9522B-DEE4-7143-BFB3-B2A0BB6CC8CA}"/>
              </a:ext>
            </a:extLst>
          </p:cNvPr>
          <p:cNvSpPr/>
          <p:nvPr/>
        </p:nvSpPr>
        <p:spPr>
          <a:xfrm>
            <a:off x="4499592" y="2506597"/>
            <a:ext cx="999910" cy="3762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24">
                <a:extLst>
                  <a:ext uri="{FF2B5EF4-FFF2-40B4-BE49-F238E27FC236}">
                    <a16:creationId xmlns:a16="http://schemas.microsoft.com/office/drawing/2014/main" id="{65A42701-60A0-1244-8B9B-5F688B06CDBA}"/>
                  </a:ext>
                </a:extLst>
              </p:cNvPr>
              <p:cNvSpPr txBox="1"/>
              <p:nvPr/>
            </p:nvSpPr>
            <p:spPr>
              <a:xfrm>
                <a:off x="4731058" y="2567521"/>
                <a:ext cx="565347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/4)</m:t>
                          </m:r>
                        </m:e>
                        <m:sup>
                          <m: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24">
                <a:extLst>
                  <a:ext uri="{FF2B5EF4-FFF2-40B4-BE49-F238E27FC236}">
                    <a16:creationId xmlns:a16="http://schemas.microsoft.com/office/drawing/2014/main" id="{65A42701-60A0-1244-8B9B-5F688B06C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58" y="2567521"/>
                <a:ext cx="565347" cy="184666"/>
              </a:xfrm>
              <a:prstGeom prst="rect">
                <a:avLst/>
              </a:prstGeom>
              <a:blipFill>
                <a:blip r:embed="rId7"/>
                <a:stretch>
                  <a:fillRect l="-2174" b="-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5">
            <a:extLst>
              <a:ext uri="{FF2B5EF4-FFF2-40B4-BE49-F238E27FC236}">
                <a16:creationId xmlns:a16="http://schemas.microsoft.com/office/drawing/2014/main" id="{A08374F6-0AD9-A441-A640-74CC7414C2F0}"/>
              </a:ext>
            </a:extLst>
          </p:cNvPr>
          <p:cNvSpPr/>
          <p:nvPr/>
        </p:nvSpPr>
        <p:spPr>
          <a:xfrm>
            <a:off x="6282803" y="2506597"/>
            <a:ext cx="999910" cy="3762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6">
                <a:extLst>
                  <a:ext uri="{FF2B5EF4-FFF2-40B4-BE49-F238E27FC236}">
                    <a16:creationId xmlns:a16="http://schemas.microsoft.com/office/drawing/2014/main" id="{8ED3DC54-9A2E-D347-B78B-25F0BB59FD12}"/>
                  </a:ext>
                </a:extLst>
              </p:cNvPr>
              <p:cNvSpPr txBox="1"/>
              <p:nvPr/>
            </p:nvSpPr>
            <p:spPr>
              <a:xfrm>
                <a:off x="6576614" y="2590640"/>
                <a:ext cx="565347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/4)</m:t>
                          </m:r>
                        </m:e>
                        <m:sup>
                          <m: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2" name="文本框 26">
                <a:extLst>
                  <a:ext uri="{FF2B5EF4-FFF2-40B4-BE49-F238E27FC236}">
                    <a16:creationId xmlns:a16="http://schemas.microsoft.com/office/drawing/2014/main" id="{8ED3DC54-9A2E-D347-B78B-25F0BB59F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614" y="2590640"/>
                <a:ext cx="565347" cy="184666"/>
              </a:xfrm>
              <a:prstGeom prst="rect">
                <a:avLst/>
              </a:prstGeom>
              <a:blipFill>
                <a:blip r:embed="rId8"/>
                <a:stretch>
                  <a:fillRect l="-2174" r="-2174" b="-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32">
            <a:extLst>
              <a:ext uri="{FF2B5EF4-FFF2-40B4-BE49-F238E27FC236}">
                <a16:creationId xmlns:a16="http://schemas.microsoft.com/office/drawing/2014/main" id="{43B30965-D858-894A-A0C0-6BACF9585C83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154180" y="2060848"/>
            <a:ext cx="1666251" cy="438307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接箭头连接符 33">
            <a:extLst>
              <a:ext uri="{FF2B5EF4-FFF2-40B4-BE49-F238E27FC236}">
                <a16:creationId xmlns:a16="http://schemas.microsoft.com/office/drawing/2014/main" id="{411EFDAE-99CA-6941-8FF8-79269AC1E13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186864" y="2055385"/>
            <a:ext cx="1595894" cy="45121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36">
            <a:extLst>
              <a:ext uri="{FF2B5EF4-FFF2-40B4-BE49-F238E27FC236}">
                <a16:creationId xmlns:a16="http://schemas.microsoft.com/office/drawing/2014/main" id="{8D29CE58-027F-3F4C-A15E-6AA747C5CC06}"/>
              </a:ext>
            </a:extLst>
          </p:cNvPr>
          <p:cNvCxnSpPr/>
          <p:nvPr/>
        </p:nvCxnSpPr>
        <p:spPr>
          <a:xfrm>
            <a:off x="3078071" y="2897115"/>
            <a:ext cx="0" cy="360040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接箭头连接符 37">
            <a:extLst>
              <a:ext uri="{FF2B5EF4-FFF2-40B4-BE49-F238E27FC236}">
                <a16:creationId xmlns:a16="http://schemas.microsoft.com/office/drawing/2014/main" id="{996C686B-1DA9-1A4C-9E7C-FD355397EE1C}"/>
              </a:ext>
            </a:extLst>
          </p:cNvPr>
          <p:cNvCxnSpPr/>
          <p:nvPr/>
        </p:nvCxnSpPr>
        <p:spPr>
          <a:xfrm>
            <a:off x="4999547" y="2897115"/>
            <a:ext cx="0" cy="360040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接箭头连接符 38">
            <a:extLst>
              <a:ext uri="{FF2B5EF4-FFF2-40B4-BE49-F238E27FC236}">
                <a16:creationId xmlns:a16="http://schemas.microsoft.com/office/drawing/2014/main" id="{C9F17D6C-9E52-8448-81CC-B7CBD2F49A2D}"/>
              </a:ext>
            </a:extLst>
          </p:cNvPr>
          <p:cNvCxnSpPr/>
          <p:nvPr/>
        </p:nvCxnSpPr>
        <p:spPr>
          <a:xfrm>
            <a:off x="6842085" y="2897115"/>
            <a:ext cx="0" cy="360040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箭头连接符 39">
            <a:extLst>
              <a:ext uri="{FF2B5EF4-FFF2-40B4-BE49-F238E27FC236}">
                <a16:creationId xmlns:a16="http://schemas.microsoft.com/office/drawing/2014/main" id="{6DAF69F7-1607-8F4C-BEE7-E39B39D19397}"/>
              </a:ext>
            </a:extLst>
          </p:cNvPr>
          <p:cNvCxnSpPr>
            <a:cxnSpLocks/>
          </p:cNvCxnSpPr>
          <p:nvPr/>
        </p:nvCxnSpPr>
        <p:spPr>
          <a:xfrm flipH="1">
            <a:off x="2443263" y="2887891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直接箭头连接符 42">
            <a:extLst>
              <a:ext uri="{FF2B5EF4-FFF2-40B4-BE49-F238E27FC236}">
                <a16:creationId xmlns:a16="http://schemas.microsoft.com/office/drawing/2014/main" id="{A67147EF-9716-CD48-9765-C50ED65FCA44}"/>
              </a:ext>
            </a:extLst>
          </p:cNvPr>
          <p:cNvCxnSpPr>
            <a:cxnSpLocks/>
          </p:cNvCxnSpPr>
          <p:nvPr/>
        </p:nvCxnSpPr>
        <p:spPr>
          <a:xfrm rot="14100000" flipH="1">
            <a:off x="3092088" y="2881775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接箭头连接符 45">
            <a:extLst>
              <a:ext uri="{FF2B5EF4-FFF2-40B4-BE49-F238E27FC236}">
                <a16:creationId xmlns:a16="http://schemas.microsoft.com/office/drawing/2014/main" id="{922E5990-6399-FA4A-BACD-9C537629124C}"/>
              </a:ext>
            </a:extLst>
          </p:cNvPr>
          <p:cNvCxnSpPr>
            <a:cxnSpLocks/>
          </p:cNvCxnSpPr>
          <p:nvPr/>
        </p:nvCxnSpPr>
        <p:spPr>
          <a:xfrm flipH="1">
            <a:off x="4374045" y="2902949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直接箭头连接符 46">
            <a:extLst>
              <a:ext uri="{FF2B5EF4-FFF2-40B4-BE49-F238E27FC236}">
                <a16:creationId xmlns:a16="http://schemas.microsoft.com/office/drawing/2014/main" id="{E001E1E7-9A80-B549-AED8-AB1BAA8F6C14}"/>
              </a:ext>
            </a:extLst>
          </p:cNvPr>
          <p:cNvCxnSpPr>
            <a:cxnSpLocks/>
          </p:cNvCxnSpPr>
          <p:nvPr/>
        </p:nvCxnSpPr>
        <p:spPr>
          <a:xfrm rot="14100000" flipH="1">
            <a:off x="5022870" y="2896833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直接箭头连接符 47">
            <a:extLst>
              <a:ext uri="{FF2B5EF4-FFF2-40B4-BE49-F238E27FC236}">
                <a16:creationId xmlns:a16="http://schemas.microsoft.com/office/drawing/2014/main" id="{2F82096E-9458-3646-B476-49ADF501C668}"/>
              </a:ext>
            </a:extLst>
          </p:cNvPr>
          <p:cNvCxnSpPr>
            <a:cxnSpLocks/>
          </p:cNvCxnSpPr>
          <p:nvPr/>
        </p:nvCxnSpPr>
        <p:spPr>
          <a:xfrm flipH="1">
            <a:off x="6195375" y="2897484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箭头连接符 48">
            <a:extLst>
              <a:ext uri="{FF2B5EF4-FFF2-40B4-BE49-F238E27FC236}">
                <a16:creationId xmlns:a16="http://schemas.microsoft.com/office/drawing/2014/main" id="{8ED5C321-7A10-3B4E-8A65-74042304DF15}"/>
              </a:ext>
            </a:extLst>
          </p:cNvPr>
          <p:cNvCxnSpPr>
            <a:cxnSpLocks/>
          </p:cNvCxnSpPr>
          <p:nvPr/>
        </p:nvCxnSpPr>
        <p:spPr>
          <a:xfrm rot="14100000" flipH="1">
            <a:off x="6844200" y="2891368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57">
                <a:extLst>
                  <a:ext uri="{FF2B5EF4-FFF2-40B4-BE49-F238E27FC236}">
                    <a16:creationId xmlns:a16="http://schemas.microsoft.com/office/drawing/2014/main" id="{EB22503E-B5AA-6743-A647-724CB97E2965}"/>
                  </a:ext>
                </a:extLst>
              </p:cNvPr>
              <p:cNvSpPr txBox="1"/>
              <p:nvPr/>
            </p:nvSpPr>
            <p:spPr>
              <a:xfrm>
                <a:off x="2071410" y="3306089"/>
                <a:ext cx="789014" cy="352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4" name="文本框 57">
                <a:extLst>
                  <a:ext uri="{FF2B5EF4-FFF2-40B4-BE49-F238E27FC236}">
                    <a16:creationId xmlns:a16="http://schemas.microsoft.com/office/drawing/2014/main" id="{EB22503E-B5AA-6743-A647-724CB97E2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10" y="3306089"/>
                <a:ext cx="789014" cy="352725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58">
                <a:extLst>
                  <a:ext uri="{FF2B5EF4-FFF2-40B4-BE49-F238E27FC236}">
                    <a16:creationId xmlns:a16="http://schemas.microsoft.com/office/drawing/2014/main" id="{1B6C1D36-30FE-DD4A-8A95-7025C7D5CC89}"/>
                  </a:ext>
                </a:extLst>
              </p:cNvPr>
              <p:cNvSpPr txBox="1"/>
              <p:nvPr/>
            </p:nvSpPr>
            <p:spPr>
              <a:xfrm>
                <a:off x="2707672" y="3306089"/>
                <a:ext cx="789014" cy="352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5" name="文本框 58">
                <a:extLst>
                  <a:ext uri="{FF2B5EF4-FFF2-40B4-BE49-F238E27FC236}">
                    <a16:creationId xmlns:a16="http://schemas.microsoft.com/office/drawing/2014/main" id="{1B6C1D36-30FE-DD4A-8A95-7025C7D5C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72" y="3306089"/>
                <a:ext cx="789014" cy="352725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59">
                <a:extLst>
                  <a:ext uri="{FF2B5EF4-FFF2-40B4-BE49-F238E27FC236}">
                    <a16:creationId xmlns:a16="http://schemas.microsoft.com/office/drawing/2014/main" id="{EBEB2369-B5E4-4B42-B5BF-F44522639AB4}"/>
                  </a:ext>
                </a:extLst>
              </p:cNvPr>
              <p:cNvSpPr txBox="1"/>
              <p:nvPr/>
            </p:nvSpPr>
            <p:spPr>
              <a:xfrm>
                <a:off x="3284800" y="3306089"/>
                <a:ext cx="789014" cy="352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6" name="文本框 59">
                <a:extLst>
                  <a:ext uri="{FF2B5EF4-FFF2-40B4-BE49-F238E27FC236}">
                    <a16:creationId xmlns:a16="http://schemas.microsoft.com/office/drawing/2014/main" id="{EBEB2369-B5E4-4B42-B5BF-F44522639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00" y="3306089"/>
                <a:ext cx="789014" cy="352725"/>
              </a:xfrm>
              <a:prstGeom prst="rect">
                <a:avLst/>
              </a:prstGeom>
              <a:blipFill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60">
                <a:extLst>
                  <a:ext uri="{FF2B5EF4-FFF2-40B4-BE49-F238E27FC236}">
                    <a16:creationId xmlns:a16="http://schemas.microsoft.com/office/drawing/2014/main" id="{26F69923-9E6B-9249-960C-C888A78BF858}"/>
                  </a:ext>
                </a:extLst>
              </p:cNvPr>
              <p:cNvSpPr txBox="1"/>
              <p:nvPr/>
            </p:nvSpPr>
            <p:spPr>
              <a:xfrm>
                <a:off x="4014615" y="3306089"/>
                <a:ext cx="789014" cy="352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7" name="文本框 60">
                <a:extLst>
                  <a:ext uri="{FF2B5EF4-FFF2-40B4-BE49-F238E27FC236}">
                    <a16:creationId xmlns:a16="http://schemas.microsoft.com/office/drawing/2014/main" id="{26F69923-9E6B-9249-960C-C888A78BF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615" y="3306089"/>
                <a:ext cx="789014" cy="352725"/>
              </a:xfrm>
              <a:prstGeom prst="rect">
                <a:avLst/>
              </a:prstGeom>
              <a:blipFill>
                <a:blip r:embed="rId1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61">
                <a:extLst>
                  <a:ext uri="{FF2B5EF4-FFF2-40B4-BE49-F238E27FC236}">
                    <a16:creationId xmlns:a16="http://schemas.microsoft.com/office/drawing/2014/main" id="{E65C7B6F-AE49-9443-8281-0B0F98C4D539}"/>
                  </a:ext>
                </a:extLst>
              </p:cNvPr>
              <p:cNvSpPr txBox="1"/>
              <p:nvPr/>
            </p:nvSpPr>
            <p:spPr>
              <a:xfrm>
                <a:off x="4578679" y="3306089"/>
                <a:ext cx="789014" cy="352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8" name="文本框 61">
                <a:extLst>
                  <a:ext uri="{FF2B5EF4-FFF2-40B4-BE49-F238E27FC236}">
                    <a16:creationId xmlns:a16="http://schemas.microsoft.com/office/drawing/2014/main" id="{E65C7B6F-AE49-9443-8281-0B0F98C4D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79" y="3306089"/>
                <a:ext cx="789014" cy="352725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62">
                <a:extLst>
                  <a:ext uri="{FF2B5EF4-FFF2-40B4-BE49-F238E27FC236}">
                    <a16:creationId xmlns:a16="http://schemas.microsoft.com/office/drawing/2014/main" id="{6327A44A-6408-0E48-B00B-F9C03599C36F}"/>
                  </a:ext>
                </a:extLst>
              </p:cNvPr>
              <p:cNvSpPr txBox="1"/>
              <p:nvPr/>
            </p:nvSpPr>
            <p:spPr>
              <a:xfrm>
                <a:off x="5296405" y="3306089"/>
                <a:ext cx="789014" cy="352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9" name="文本框 62">
                <a:extLst>
                  <a:ext uri="{FF2B5EF4-FFF2-40B4-BE49-F238E27FC236}">
                    <a16:creationId xmlns:a16="http://schemas.microsoft.com/office/drawing/2014/main" id="{6327A44A-6408-0E48-B00B-F9C03599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405" y="3306089"/>
                <a:ext cx="789014" cy="352725"/>
              </a:xfrm>
              <a:prstGeom prst="rect">
                <a:avLst/>
              </a:prstGeom>
              <a:blipFill>
                <a:blip r:embed="rId1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95231">
                <a:extLst>
                  <a:ext uri="{FF2B5EF4-FFF2-40B4-BE49-F238E27FC236}">
                    <a16:creationId xmlns:a16="http://schemas.microsoft.com/office/drawing/2014/main" id="{2E68C37F-6061-814E-9F54-BD567D06308E}"/>
                  </a:ext>
                </a:extLst>
              </p:cNvPr>
              <p:cNvSpPr txBox="1"/>
              <p:nvPr/>
            </p:nvSpPr>
            <p:spPr>
              <a:xfrm>
                <a:off x="5949490" y="3306089"/>
                <a:ext cx="549613" cy="352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0" name="文本框 95231">
                <a:extLst>
                  <a:ext uri="{FF2B5EF4-FFF2-40B4-BE49-F238E27FC236}">
                    <a16:creationId xmlns:a16="http://schemas.microsoft.com/office/drawing/2014/main" id="{2E68C37F-6061-814E-9F54-BD567D06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490" y="3306089"/>
                <a:ext cx="549613" cy="352725"/>
              </a:xfrm>
              <a:prstGeom prst="rect">
                <a:avLst/>
              </a:prstGeom>
              <a:blipFill>
                <a:blip r:embed="rId15"/>
                <a:stretch>
                  <a:fillRect l="-2273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95233">
                <a:extLst>
                  <a:ext uri="{FF2B5EF4-FFF2-40B4-BE49-F238E27FC236}">
                    <a16:creationId xmlns:a16="http://schemas.microsoft.com/office/drawing/2014/main" id="{3A37B77C-4418-3144-A622-F839DA628C6D}"/>
                  </a:ext>
                </a:extLst>
              </p:cNvPr>
              <p:cNvSpPr txBox="1"/>
              <p:nvPr/>
            </p:nvSpPr>
            <p:spPr>
              <a:xfrm>
                <a:off x="6450887" y="3306089"/>
                <a:ext cx="789014" cy="352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1" name="文本框 95233">
                <a:extLst>
                  <a:ext uri="{FF2B5EF4-FFF2-40B4-BE49-F238E27FC236}">
                    <a16:creationId xmlns:a16="http://schemas.microsoft.com/office/drawing/2014/main" id="{3A37B77C-4418-3144-A622-F839DA62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887" y="3306089"/>
                <a:ext cx="789014" cy="352725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95234">
                <a:extLst>
                  <a:ext uri="{FF2B5EF4-FFF2-40B4-BE49-F238E27FC236}">
                    <a16:creationId xmlns:a16="http://schemas.microsoft.com/office/drawing/2014/main" id="{56792269-782A-B746-B280-EF29FEEB9D7D}"/>
                  </a:ext>
                </a:extLst>
              </p:cNvPr>
              <p:cNvSpPr txBox="1"/>
              <p:nvPr/>
            </p:nvSpPr>
            <p:spPr>
              <a:xfrm>
                <a:off x="7164317" y="3306089"/>
                <a:ext cx="789014" cy="352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2" name="文本框 95234">
                <a:extLst>
                  <a:ext uri="{FF2B5EF4-FFF2-40B4-BE49-F238E27FC236}">
                    <a16:creationId xmlns:a16="http://schemas.microsoft.com/office/drawing/2014/main" id="{56792269-782A-B746-B280-EF29FEEB9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17" y="3306089"/>
                <a:ext cx="789014" cy="352725"/>
              </a:xfrm>
              <a:prstGeom prst="rect">
                <a:avLst/>
              </a:prstGeom>
              <a:blipFill>
                <a:blip r:embed="rId1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接箭头连接符 95237">
            <a:extLst>
              <a:ext uri="{FF2B5EF4-FFF2-40B4-BE49-F238E27FC236}">
                <a16:creationId xmlns:a16="http://schemas.microsoft.com/office/drawing/2014/main" id="{C3D6E3BD-27DF-C54E-9F15-DD1118E2F1B0}"/>
              </a:ext>
            </a:extLst>
          </p:cNvPr>
          <p:cNvCxnSpPr>
            <a:cxnSpLocks/>
          </p:cNvCxnSpPr>
          <p:nvPr/>
        </p:nvCxnSpPr>
        <p:spPr>
          <a:xfrm flipH="1">
            <a:off x="2371255" y="3729603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95238">
            <a:extLst>
              <a:ext uri="{FF2B5EF4-FFF2-40B4-BE49-F238E27FC236}">
                <a16:creationId xmlns:a16="http://schemas.microsoft.com/office/drawing/2014/main" id="{2AA956FA-F4DE-9C44-AD34-556EAAB187B8}"/>
              </a:ext>
            </a:extLst>
          </p:cNvPr>
          <p:cNvCxnSpPr>
            <a:cxnSpLocks/>
          </p:cNvCxnSpPr>
          <p:nvPr/>
        </p:nvCxnSpPr>
        <p:spPr>
          <a:xfrm flipH="1">
            <a:off x="3074142" y="3729603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95239">
            <a:extLst>
              <a:ext uri="{FF2B5EF4-FFF2-40B4-BE49-F238E27FC236}">
                <a16:creationId xmlns:a16="http://schemas.microsoft.com/office/drawing/2014/main" id="{ACD5C330-B1D4-5449-885F-0313D64C1CC3}"/>
              </a:ext>
            </a:extLst>
          </p:cNvPr>
          <p:cNvCxnSpPr>
            <a:cxnSpLocks/>
          </p:cNvCxnSpPr>
          <p:nvPr/>
        </p:nvCxnSpPr>
        <p:spPr>
          <a:xfrm flipH="1">
            <a:off x="3654135" y="3729603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95240">
            <a:extLst>
              <a:ext uri="{FF2B5EF4-FFF2-40B4-BE49-F238E27FC236}">
                <a16:creationId xmlns:a16="http://schemas.microsoft.com/office/drawing/2014/main" id="{9AE611CC-B2D8-FB4E-93A1-4E23477AA353}"/>
              </a:ext>
            </a:extLst>
          </p:cNvPr>
          <p:cNvCxnSpPr>
            <a:cxnSpLocks/>
          </p:cNvCxnSpPr>
          <p:nvPr/>
        </p:nvCxnSpPr>
        <p:spPr>
          <a:xfrm flipH="1">
            <a:off x="4353376" y="3729603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95241">
            <a:extLst>
              <a:ext uri="{FF2B5EF4-FFF2-40B4-BE49-F238E27FC236}">
                <a16:creationId xmlns:a16="http://schemas.microsoft.com/office/drawing/2014/main" id="{B2BF1257-0DAD-7C4F-BA9E-3F4B7A2020FC}"/>
              </a:ext>
            </a:extLst>
          </p:cNvPr>
          <p:cNvCxnSpPr>
            <a:cxnSpLocks/>
          </p:cNvCxnSpPr>
          <p:nvPr/>
        </p:nvCxnSpPr>
        <p:spPr>
          <a:xfrm flipH="1">
            <a:off x="4938719" y="3729603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95242">
            <a:extLst>
              <a:ext uri="{FF2B5EF4-FFF2-40B4-BE49-F238E27FC236}">
                <a16:creationId xmlns:a16="http://schemas.microsoft.com/office/drawing/2014/main" id="{41B78BE3-230C-AA4F-8F46-DE0DA19DFC56}"/>
              </a:ext>
            </a:extLst>
          </p:cNvPr>
          <p:cNvCxnSpPr>
            <a:cxnSpLocks/>
          </p:cNvCxnSpPr>
          <p:nvPr/>
        </p:nvCxnSpPr>
        <p:spPr>
          <a:xfrm flipH="1">
            <a:off x="5636256" y="3729603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95243">
            <a:extLst>
              <a:ext uri="{FF2B5EF4-FFF2-40B4-BE49-F238E27FC236}">
                <a16:creationId xmlns:a16="http://schemas.microsoft.com/office/drawing/2014/main" id="{5C2E9FC1-F910-D04C-8D52-92F4FD4EF809}"/>
              </a:ext>
            </a:extLst>
          </p:cNvPr>
          <p:cNvCxnSpPr>
            <a:cxnSpLocks/>
          </p:cNvCxnSpPr>
          <p:nvPr/>
        </p:nvCxnSpPr>
        <p:spPr>
          <a:xfrm flipH="1">
            <a:off x="6263749" y="3729603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95244">
            <a:extLst>
              <a:ext uri="{FF2B5EF4-FFF2-40B4-BE49-F238E27FC236}">
                <a16:creationId xmlns:a16="http://schemas.microsoft.com/office/drawing/2014/main" id="{EEBEC278-AE27-4F42-ACF2-F540E154DB1F}"/>
              </a:ext>
            </a:extLst>
          </p:cNvPr>
          <p:cNvCxnSpPr>
            <a:cxnSpLocks/>
          </p:cNvCxnSpPr>
          <p:nvPr/>
        </p:nvCxnSpPr>
        <p:spPr>
          <a:xfrm flipH="1">
            <a:off x="6866074" y="3729603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95245">
            <a:extLst>
              <a:ext uri="{FF2B5EF4-FFF2-40B4-BE49-F238E27FC236}">
                <a16:creationId xmlns:a16="http://schemas.microsoft.com/office/drawing/2014/main" id="{C6FFD58F-0A3C-0945-B50A-53B69A91025D}"/>
              </a:ext>
            </a:extLst>
          </p:cNvPr>
          <p:cNvCxnSpPr>
            <a:cxnSpLocks/>
          </p:cNvCxnSpPr>
          <p:nvPr/>
        </p:nvCxnSpPr>
        <p:spPr>
          <a:xfrm flipH="1">
            <a:off x="7546629" y="3729603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95246">
                <a:extLst>
                  <a:ext uri="{FF2B5EF4-FFF2-40B4-BE49-F238E27FC236}">
                    <a16:creationId xmlns:a16="http://schemas.microsoft.com/office/drawing/2014/main" id="{D169FB4C-B620-944A-936D-F347112B3D1D}"/>
                  </a:ext>
                </a:extLst>
              </p:cNvPr>
              <p:cNvSpPr txBox="1"/>
              <p:nvPr/>
            </p:nvSpPr>
            <p:spPr>
              <a:xfrm>
                <a:off x="2071410" y="4900284"/>
                <a:ext cx="54972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2" name="文本框 95246">
                <a:extLst>
                  <a:ext uri="{FF2B5EF4-FFF2-40B4-BE49-F238E27FC236}">
                    <a16:creationId xmlns:a16="http://schemas.microsoft.com/office/drawing/2014/main" id="{D169FB4C-B620-944A-936D-F347112B3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10" y="4900284"/>
                <a:ext cx="549725" cy="184666"/>
              </a:xfrm>
              <a:prstGeom prst="rect">
                <a:avLst/>
              </a:prstGeom>
              <a:blipFill>
                <a:blip r:embed="rId1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接箭头连接符 95255">
            <a:extLst>
              <a:ext uri="{FF2B5EF4-FFF2-40B4-BE49-F238E27FC236}">
                <a16:creationId xmlns:a16="http://schemas.microsoft.com/office/drawing/2014/main" id="{E0F3BD09-2407-9942-94AA-C534AF1A2DAC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5259776" y="1920361"/>
            <a:ext cx="3079938" cy="1235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95257">
                <a:extLst>
                  <a:ext uri="{FF2B5EF4-FFF2-40B4-BE49-F238E27FC236}">
                    <a16:creationId xmlns:a16="http://schemas.microsoft.com/office/drawing/2014/main" id="{81350ACB-53C4-D24E-8D25-3E6EACBABB08}"/>
                  </a:ext>
                </a:extLst>
              </p:cNvPr>
              <p:cNvSpPr txBox="1"/>
              <p:nvPr/>
            </p:nvSpPr>
            <p:spPr>
              <a:xfrm>
                <a:off x="8339714" y="1828028"/>
                <a:ext cx="276807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文本框 95257">
                <a:extLst>
                  <a:ext uri="{FF2B5EF4-FFF2-40B4-BE49-F238E27FC236}">
                    <a16:creationId xmlns:a16="http://schemas.microsoft.com/office/drawing/2014/main" id="{81350ACB-53C4-D24E-8D25-3E6EACBAB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714" y="1828028"/>
                <a:ext cx="276807" cy="184666"/>
              </a:xfrm>
              <a:prstGeom prst="rect">
                <a:avLst/>
              </a:prstGeom>
              <a:blipFill>
                <a:blip r:embed="rId19"/>
                <a:stretch>
                  <a:fillRect l="-4348" r="-4348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95258">
                <a:extLst>
                  <a:ext uri="{FF2B5EF4-FFF2-40B4-BE49-F238E27FC236}">
                    <a16:creationId xmlns:a16="http://schemas.microsoft.com/office/drawing/2014/main" id="{A97DF436-5E26-A84F-8346-C031CA7BED63}"/>
                  </a:ext>
                </a:extLst>
              </p:cNvPr>
              <p:cNvSpPr txBox="1"/>
              <p:nvPr/>
            </p:nvSpPr>
            <p:spPr>
              <a:xfrm>
                <a:off x="8360385" y="3345191"/>
                <a:ext cx="789014" cy="3129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2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文本框 95258">
                <a:extLst>
                  <a:ext uri="{FF2B5EF4-FFF2-40B4-BE49-F238E27FC236}">
                    <a16:creationId xmlns:a16="http://schemas.microsoft.com/office/drawing/2014/main" id="{A97DF436-5E26-A84F-8346-C031CA7B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385" y="3345191"/>
                <a:ext cx="789014" cy="312906"/>
              </a:xfrm>
              <a:prstGeom prst="rect">
                <a:avLst/>
              </a:prstGeom>
              <a:blipFill>
                <a:blip r:embed="rId2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95259">
                <a:extLst>
                  <a:ext uri="{FF2B5EF4-FFF2-40B4-BE49-F238E27FC236}">
                    <a16:creationId xmlns:a16="http://schemas.microsoft.com/office/drawing/2014/main" id="{E322E33B-0E40-4841-8E63-37EE16C37015}"/>
                  </a:ext>
                </a:extLst>
              </p:cNvPr>
              <p:cNvSpPr txBox="1"/>
              <p:nvPr/>
            </p:nvSpPr>
            <p:spPr>
              <a:xfrm>
                <a:off x="8152796" y="2446675"/>
                <a:ext cx="789014" cy="3468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文本框 95259">
                <a:extLst>
                  <a:ext uri="{FF2B5EF4-FFF2-40B4-BE49-F238E27FC236}">
                    <a16:creationId xmlns:a16="http://schemas.microsoft.com/office/drawing/2014/main" id="{E322E33B-0E40-4841-8E63-37EE16C37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96" y="2446675"/>
                <a:ext cx="789014" cy="346890"/>
              </a:xfrm>
              <a:prstGeom prst="rect">
                <a:avLst/>
              </a:prstGeom>
              <a:blipFill>
                <a:blip r:embed="rId2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箭头连接符 95261">
            <a:extLst>
              <a:ext uri="{FF2B5EF4-FFF2-40B4-BE49-F238E27FC236}">
                <a16:creationId xmlns:a16="http://schemas.microsoft.com/office/drawing/2014/main" id="{5CD1A7E5-2749-D047-BA49-2B2C86A95122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7282713" y="2691478"/>
            <a:ext cx="952721" cy="32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直接箭头连接符 95266">
            <a:extLst>
              <a:ext uri="{FF2B5EF4-FFF2-40B4-BE49-F238E27FC236}">
                <a16:creationId xmlns:a16="http://schemas.microsoft.com/office/drawing/2014/main" id="{71B27E46-C05D-8047-93D3-2FE2C8C78BA4}"/>
              </a:ext>
            </a:extLst>
          </p:cNvPr>
          <p:cNvCxnSpPr>
            <a:cxnSpLocks/>
          </p:cNvCxnSpPr>
          <p:nvPr/>
        </p:nvCxnSpPr>
        <p:spPr>
          <a:xfrm>
            <a:off x="7731849" y="4967005"/>
            <a:ext cx="576949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直接箭头连接符 95269">
            <a:extLst>
              <a:ext uri="{FF2B5EF4-FFF2-40B4-BE49-F238E27FC236}">
                <a16:creationId xmlns:a16="http://schemas.microsoft.com/office/drawing/2014/main" id="{A4908B13-939A-F64A-AB17-F8E640E1618F}"/>
              </a:ext>
            </a:extLst>
          </p:cNvPr>
          <p:cNvCxnSpPr>
            <a:cxnSpLocks/>
          </p:cNvCxnSpPr>
          <p:nvPr/>
        </p:nvCxnSpPr>
        <p:spPr>
          <a:xfrm>
            <a:off x="7762765" y="3557746"/>
            <a:ext cx="576949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椭圆 95270">
            <a:extLst>
              <a:ext uri="{FF2B5EF4-FFF2-40B4-BE49-F238E27FC236}">
                <a16:creationId xmlns:a16="http://schemas.microsoft.com/office/drawing/2014/main" id="{65B1C4E3-DD64-D04A-8F78-A5BB7D75220F}"/>
              </a:ext>
            </a:extLst>
          </p:cNvPr>
          <p:cNvSpPr/>
          <p:nvPr/>
        </p:nvSpPr>
        <p:spPr>
          <a:xfrm>
            <a:off x="2081233" y="4851844"/>
            <a:ext cx="504056" cy="312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95271">
                <a:extLst>
                  <a:ext uri="{FF2B5EF4-FFF2-40B4-BE49-F238E27FC236}">
                    <a16:creationId xmlns:a16="http://schemas.microsoft.com/office/drawing/2014/main" id="{F0A1C6CB-78B2-8748-9664-7FC26263D800}"/>
                  </a:ext>
                </a:extLst>
              </p:cNvPr>
              <p:cNvSpPr txBox="1"/>
              <p:nvPr/>
            </p:nvSpPr>
            <p:spPr>
              <a:xfrm>
                <a:off x="2812291" y="4904300"/>
                <a:ext cx="54972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1" name="文本框 95271">
                <a:extLst>
                  <a:ext uri="{FF2B5EF4-FFF2-40B4-BE49-F238E27FC236}">
                    <a16:creationId xmlns:a16="http://schemas.microsoft.com/office/drawing/2014/main" id="{F0A1C6CB-78B2-8748-9664-7FC26263D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291" y="4904300"/>
                <a:ext cx="549725" cy="184666"/>
              </a:xfrm>
              <a:prstGeom prst="rect">
                <a:avLst/>
              </a:prstGeom>
              <a:blipFill>
                <a:blip r:embed="rId2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椭圆 95272">
            <a:extLst>
              <a:ext uri="{FF2B5EF4-FFF2-40B4-BE49-F238E27FC236}">
                <a16:creationId xmlns:a16="http://schemas.microsoft.com/office/drawing/2014/main" id="{C2CBFE99-7B0F-A841-A2FB-37F06423112D}"/>
              </a:ext>
            </a:extLst>
          </p:cNvPr>
          <p:cNvSpPr/>
          <p:nvPr/>
        </p:nvSpPr>
        <p:spPr>
          <a:xfrm>
            <a:off x="2822114" y="4855860"/>
            <a:ext cx="504056" cy="312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95273">
                <a:extLst>
                  <a:ext uri="{FF2B5EF4-FFF2-40B4-BE49-F238E27FC236}">
                    <a16:creationId xmlns:a16="http://schemas.microsoft.com/office/drawing/2014/main" id="{CF363AB1-E214-3348-AB46-9B3D30D7A043}"/>
                  </a:ext>
                </a:extLst>
              </p:cNvPr>
              <p:cNvSpPr txBox="1"/>
              <p:nvPr/>
            </p:nvSpPr>
            <p:spPr>
              <a:xfrm>
                <a:off x="3408106" y="4923240"/>
                <a:ext cx="54972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3" name="文本框 95273">
                <a:extLst>
                  <a:ext uri="{FF2B5EF4-FFF2-40B4-BE49-F238E27FC236}">
                    <a16:creationId xmlns:a16="http://schemas.microsoft.com/office/drawing/2014/main" id="{CF363AB1-E214-3348-AB46-9B3D30D7A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106" y="4923240"/>
                <a:ext cx="549725" cy="184666"/>
              </a:xfrm>
              <a:prstGeom prst="rect">
                <a:avLst/>
              </a:prstGeom>
              <a:blipFill>
                <a:blip r:embed="rId2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椭圆 95274">
            <a:extLst>
              <a:ext uri="{FF2B5EF4-FFF2-40B4-BE49-F238E27FC236}">
                <a16:creationId xmlns:a16="http://schemas.microsoft.com/office/drawing/2014/main" id="{E356E16D-87AD-4848-B1D3-701B97C82D90}"/>
              </a:ext>
            </a:extLst>
          </p:cNvPr>
          <p:cNvSpPr/>
          <p:nvPr/>
        </p:nvSpPr>
        <p:spPr>
          <a:xfrm>
            <a:off x="3417929" y="4874800"/>
            <a:ext cx="504056" cy="312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95275">
                <a:extLst>
                  <a:ext uri="{FF2B5EF4-FFF2-40B4-BE49-F238E27FC236}">
                    <a16:creationId xmlns:a16="http://schemas.microsoft.com/office/drawing/2014/main" id="{6D5E4A55-CC7B-B44A-8E53-5854E295BD5B}"/>
                  </a:ext>
                </a:extLst>
              </p:cNvPr>
              <p:cNvSpPr txBox="1"/>
              <p:nvPr/>
            </p:nvSpPr>
            <p:spPr>
              <a:xfrm>
                <a:off x="4041219" y="4923240"/>
                <a:ext cx="54972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5" name="文本框 95275">
                <a:extLst>
                  <a:ext uri="{FF2B5EF4-FFF2-40B4-BE49-F238E27FC236}">
                    <a16:creationId xmlns:a16="http://schemas.microsoft.com/office/drawing/2014/main" id="{6D5E4A55-CC7B-B44A-8E53-5854E295B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219" y="4923240"/>
                <a:ext cx="549725" cy="184666"/>
              </a:xfrm>
              <a:prstGeom prst="rect">
                <a:avLst/>
              </a:prstGeom>
              <a:blipFill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椭圆 95276">
            <a:extLst>
              <a:ext uri="{FF2B5EF4-FFF2-40B4-BE49-F238E27FC236}">
                <a16:creationId xmlns:a16="http://schemas.microsoft.com/office/drawing/2014/main" id="{A69F488E-0714-9945-ADC8-07A3CDF3A57D}"/>
              </a:ext>
            </a:extLst>
          </p:cNvPr>
          <p:cNvSpPr/>
          <p:nvPr/>
        </p:nvSpPr>
        <p:spPr>
          <a:xfrm>
            <a:off x="4051042" y="4874800"/>
            <a:ext cx="504056" cy="312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95277">
                <a:extLst>
                  <a:ext uri="{FF2B5EF4-FFF2-40B4-BE49-F238E27FC236}">
                    <a16:creationId xmlns:a16="http://schemas.microsoft.com/office/drawing/2014/main" id="{A83DA7D2-CA3A-2C4E-A9A6-BBC2EDC47FAC}"/>
                  </a:ext>
                </a:extLst>
              </p:cNvPr>
              <p:cNvSpPr txBox="1"/>
              <p:nvPr/>
            </p:nvSpPr>
            <p:spPr>
              <a:xfrm>
                <a:off x="4659740" y="4927732"/>
                <a:ext cx="54972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7" name="文本框 95277">
                <a:extLst>
                  <a:ext uri="{FF2B5EF4-FFF2-40B4-BE49-F238E27FC236}">
                    <a16:creationId xmlns:a16="http://schemas.microsoft.com/office/drawing/2014/main" id="{A83DA7D2-CA3A-2C4E-A9A6-BBC2EDC47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40" y="4927732"/>
                <a:ext cx="549725" cy="184666"/>
              </a:xfrm>
              <a:prstGeom prst="rect">
                <a:avLst/>
              </a:prstGeom>
              <a:blipFill>
                <a:blip r:embed="rId2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95278">
            <a:extLst>
              <a:ext uri="{FF2B5EF4-FFF2-40B4-BE49-F238E27FC236}">
                <a16:creationId xmlns:a16="http://schemas.microsoft.com/office/drawing/2014/main" id="{F1BF7726-9696-294B-95DF-36AC1B28111C}"/>
              </a:ext>
            </a:extLst>
          </p:cNvPr>
          <p:cNvSpPr/>
          <p:nvPr/>
        </p:nvSpPr>
        <p:spPr>
          <a:xfrm>
            <a:off x="4669563" y="4879292"/>
            <a:ext cx="504056" cy="312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95281">
                <a:extLst>
                  <a:ext uri="{FF2B5EF4-FFF2-40B4-BE49-F238E27FC236}">
                    <a16:creationId xmlns:a16="http://schemas.microsoft.com/office/drawing/2014/main" id="{07E4E814-7B0F-384D-A618-51F0ADFBA8B1}"/>
                  </a:ext>
                </a:extLst>
              </p:cNvPr>
              <p:cNvSpPr txBox="1"/>
              <p:nvPr/>
            </p:nvSpPr>
            <p:spPr>
              <a:xfrm>
                <a:off x="5348743" y="4925768"/>
                <a:ext cx="54972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69" name="文本框 95281">
                <a:extLst>
                  <a:ext uri="{FF2B5EF4-FFF2-40B4-BE49-F238E27FC236}">
                    <a16:creationId xmlns:a16="http://schemas.microsoft.com/office/drawing/2014/main" id="{07E4E814-7B0F-384D-A618-51F0ADFBA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43" y="4925768"/>
                <a:ext cx="549725" cy="184666"/>
              </a:xfrm>
              <a:prstGeom prst="rect">
                <a:avLst/>
              </a:prstGeom>
              <a:blipFill>
                <a:blip r:embed="rId2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95282">
            <a:extLst>
              <a:ext uri="{FF2B5EF4-FFF2-40B4-BE49-F238E27FC236}">
                <a16:creationId xmlns:a16="http://schemas.microsoft.com/office/drawing/2014/main" id="{52DD36D4-0D2D-DC4E-8CA9-CB90D5C39B80}"/>
              </a:ext>
            </a:extLst>
          </p:cNvPr>
          <p:cNvSpPr/>
          <p:nvPr/>
        </p:nvSpPr>
        <p:spPr>
          <a:xfrm>
            <a:off x="5358566" y="4877328"/>
            <a:ext cx="504056" cy="312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95283">
                <a:extLst>
                  <a:ext uri="{FF2B5EF4-FFF2-40B4-BE49-F238E27FC236}">
                    <a16:creationId xmlns:a16="http://schemas.microsoft.com/office/drawing/2014/main" id="{045778B4-7C40-0E41-BBDA-DADB7E3311CD}"/>
                  </a:ext>
                </a:extLst>
              </p:cNvPr>
              <p:cNvSpPr txBox="1"/>
              <p:nvPr/>
            </p:nvSpPr>
            <p:spPr>
              <a:xfrm>
                <a:off x="5985224" y="4929784"/>
                <a:ext cx="54972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1" name="文本框 95283">
                <a:extLst>
                  <a:ext uri="{FF2B5EF4-FFF2-40B4-BE49-F238E27FC236}">
                    <a16:creationId xmlns:a16="http://schemas.microsoft.com/office/drawing/2014/main" id="{045778B4-7C40-0E41-BBDA-DADB7E331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224" y="4929784"/>
                <a:ext cx="549725" cy="184666"/>
              </a:xfrm>
              <a:prstGeom prst="rect">
                <a:avLst/>
              </a:prstGeom>
              <a:blipFill>
                <a:blip r:embed="rId2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椭圆 95284">
            <a:extLst>
              <a:ext uri="{FF2B5EF4-FFF2-40B4-BE49-F238E27FC236}">
                <a16:creationId xmlns:a16="http://schemas.microsoft.com/office/drawing/2014/main" id="{1924746B-6802-5149-A49D-2EA605B8AFA3}"/>
              </a:ext>
            </a:extLst>
          </p:cNvPr>
          <p:cNvSpPr/>
          <p:nvPr/>
        </p:nvSpPr>
        <p:spPr>
          <a:xfrm>
            <a:off x="5995047" y="4881344"/>
            <a:ext cx="504056" cy="312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95285">
                <a:extLst>
                  <a:ext uri="{FF2B5EF4-FFF2-40B4-BE49-F238E27FC236}">
                    <a16:creationId xmlns:a16="http://schemas.microsoft.com/office/drawing/2014/main" id="{2A0A0BCB-C2BC-8040-AFAE-E7EEAF31A159}"/>
                  </a:ext>
                </a:extLst>
              </p:cNvPr>
              <p:cNvSpPr txBox="1"/>
              <p:nvPr/>
            </p:nvSpPr>
            <p:spPr>
              <a:xfrm>
                <a:off x="6591839" y="4948724"/>
                <a:ext cx="54972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3" name="文本框 95285">
                <a:extLst>
                  <a:ext uri="{FF2B5EF4-FFF2-40B4-BE49-F238E27FC236}">
                    <a16:creationId xmlns:a16="http://schemas.microsoft.com/office/drawing/2014/main" id="{2A0A0BCB-C2BC-8040-AFAE-E7EEAF31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839" y="4948724"/>
                <a:ext cx="549725" cy="184666"/>
              </a:xfrm>
              <a:prstGeom prst="rect">
                <a:avLst/>
              </a:prstGeom>
              <a:blipFill>
                <a:blip r:embed="rId2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椭圆 95286">
            <a:extLst>
              <a:ext uri="{FF2B5EF4-FFF2-40B4-BE49-F238E27FC236}">
                <a16:creationId xmlns:a16="http://schemas.microsoft.com/office/drawing/2014/main" id="{EEADBDB8-0A39-7448-8A30-2D1C88B2E531}"/>
              </a:ext>
            </a:extLst>
          </p:cNvPr>
          <p:cNvSpPr/>
          <p:nvPr/>
        </p:nvSpPr>
        <p:spPr>
          <a:xfrm>
            <a:off x="6601662" y="4900284"/>
            <a:ext cx="504056" cy="312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95287">
                <a:extLst>
                  <a:ext uri="{FF2B5EF4-FFF2-40B4-BE49-F238E27FC236}">
                    <a16:creationId xmlns:a16="http://schemas.microsoft.com/office/drawing/2014/main" id="{C4FB82BB-1156-6B42-889A-5B788D1DABB4}"/>
                  </a:ext>
                </a:extLst>
              </p:cNvPr>
              <p:cNvSpPr txBox="1"/>
              <p:nvPr/>
            </p:nvSpPr>
            <p:spPr>
              <a:xfrm>
                <a:off x="7224952" y="4948724"/>
                <a:ext cx="54972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75" name="文本框 95287">
                <a:extLst>
                  <a:ext uri="{FF2B5EF4-FFF2-40B4-BE49-F238E27FC236}">
                    <a16:creationId xmlns:a16="http://schemas.microsoft.com/office/drawing/2014/main" id="{C4FB82BB-1156-6B42-889A-5B788D1DA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52" y="4948724"/>
                <a:ext cx="549725" cy="184666"/>
              </a:xfrm>
              <a:prstGeom prst="rect">
                <a:avLst/>
              </a:prstGeom>
              <a:blipFill>
                <a:blip r:embed="rId2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椭圆 95288">
            <a:extLst>
              <a:ext uri="{FF2B5EF4-FFF2-40B4-BE49-F238E27FC236}">
                <a16:creationId xmlns:a16="http://schemas.microsoft.com/office/drawing/2014/main" id="{EEFCF0F2-7D8A-B34C-A3D6-7DB5D45F7E7D}"/>
              </a:ext>
            </a:extLst>
          </p:cNvPr>
          <p:cNvSpPr/>
          <p:nvPr/>
        </p:nvSpPr>
        <p:spPr>
          <a:xfrm>
            <a:off x="7234775" y="4900284"/>
            <a:ext cx="504056" cy="3123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77" name="左大括号 95304">
            <a:extLst>
              <a:ext uri="{FF2B5EF4-FFF2-40B4-BE49-F238E27FC236}">
                <a16:creationId xmlns:a16="http://schemas.microsoft.com/office/drawing/2014/main" id="{67B36B99-E966-1B49-9C79-62701FB1C202}"/>
              </a:ext>
            </a:extLst>
          </p:cNvPr>
          <p:cNvSpPr/>
          <p:nvPr/>
        </p:nvSpPr>
        <p:spPr>
          <a:xfrm>
            <a:off x="1726123" y="1783772"/>
            <a:ext cx="368709" cy="3278969"/>
          </a:xfrm>
          <a:prstGeom prst="leftBrace">
            <a:avLst/>
          </a:prstGeom>
          <a:solidFill>
            <a:schemeClr val="bg1"/>
          </a:solidFill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79" name="左大括号 95308">
            <a:extLst>
              <a:ext uri="{FF2B5EF4-FFF2-40B4-BE49-F238E27FC236}">
                <a16:creationId xmlns:a16="http://schemas.microsoft.com/office/drawing/2014/main" id="{2C449C99-1C46-4B4C-BD87-02309DEDC4B9}"/>
              </a:ext>
            </a:extLst>
          </p:cNvPr>
          <p:cNvSpPr/>
          <p:nvPr/>
        </p:nvSpPr>
        <p:spPr>
          <a:xfrm rot="16200000">
            <a:off x="4747483" y="2561924"/>
            <a:ext cx="368709" cy="5613986"/>
          </a:xfrm>
          <a:prstGeom prst="leftBrace">
            <a:avLst/>
          </a:prstGeom>
          <a:solidFill>
            <a:schemeClr val="bg1"/>
          </a:solidFill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95310">
                <a:extLst>
                  <a:ext uri="{FF2B5EF4-FFF2-40B4-BE49-F238E27FC236}">
                    <a16:creationId xmlns:a16="http://schemas.microsoft.com/office/drawing/2014/main" id="{AECAFC02-D5C3-3148-8D0C-20461F17C5BA}"/>
                  </a:ext>
                </a:extLst>
              </p:cNvPr>
              <p:cNvSpPr txBox="1"/>
              <p:nvPr/>
            </p:nvSpPr>
            <p:spPr>
              <a:xfrm>
                <a:off x="2915816" y="5498628"/>
                <a:ext cx="6120680" cy="7434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最底层叶子节点数：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sup>
                    </m:sSup>
                    <m:r>
                      <a:rPr lang="en-US" altLang="zh-CN" sz="1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3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，叶子节点总代价：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FF0000"/>
                            </a:solidFill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FF0000"/>
                            </a:solidFill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FF0000"/>
                            </a:solidFill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rgbClr val="FF0000"/>
                    </a:solidFill>
                  </a:rPr>
                  <a:t>T(1)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0" noProof="1">
                        <a:solidFill>
                          <a:srgbClr val="FF0000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Θ</m:t>
                    </m:r>
                  </m:oMath>
                </a14:m>
                <a:r>
                  <a:rPr lang="en-US" altLang="zh-CN" sz="1800" noProof="1">
                    <a:solidFill>
                      <a:srgbClr val="FF0000"/>
                    </a:solidFill>
                    <a:effectLst>
                      <a:outerShdw blurRad="38100" dist="38100" dir="2700000">
                        <a:srgbClr val="C0C0C0"/>
                      </a:outerShdw>
                    </a:effectLst>
                    <a:cs typeface="Times New Roman" panose="02020603050405020304" pitchFamily="18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FF0000"/>
                            </a:solidFill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800" baseline="-25000" dirty="0">
                            <a:solidFill>
                              <a:srgbClr val="FF0000"/>
                            </a:solidFill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1800" dirty="0">
                            <a:solidFill>
                              <a:srgbClr val="FF0000"/>
                            </a:solidFill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）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0" name="文本框 95310">
                <a:extLst>
                  <a:ext uri="{FF2B5EF4-FFF2-40B4-BE49-F238E27FC236}">
                    <a16:creationId xmlns:a16="http://schemas.microsoft.com/office/drawing/2014/main" id="{AECAFC02-D5C3-3148-8D0C-20461F17C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498628"/>
                <a:ext cx="6120680" cy="743409"/>
              </a:xfrm>
              <a:prstGeom prst="rect">
                <a:avLst/>
              </a:prstGeom>
              <a:blipFill>
                <a:blip r:embed="rId30"/>
                <a:stretch>
                  <a:fillRect l="-828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95246">
                <a:extLst>
                  <a:ext uri="{FF2B5EF4-FFF2-40B4-BE49-F238E27FC236}">
                    <a16:creationId xmlns:a16="http://schemas.microsoft.com/office/drawing/2014/main" id="{038BA4CF-CE5A-8A46-B198-58BCB5529CFB}"/>
                  </a:ext>
                </a:extLst>
              </p:cNvPr>
              <p:cNvSpPr txBox="1"/>
              <p:nvPr/>
            </p:nvSpPr>
            <p:spPr>
              <a:xfrm>
                <a:off x="2058399" y="4887201"/>
                <a:ext cx="5497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1" name="文本框 95246">
                <a:extLst>
                  <a:ext uri="{FF2B5EF4-FFF2-40B4-BE49-F238E27FC236}">
                    <a16:creationId xmlns:a16="http://schemas.microsoft.com/office/drawing/2014/main" id="{038BA4CF-CE5A-8A46-B198-58BCB552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399" y="4887201"/>
                <a:ext cx="549725" cy="184666"/>
              </a:xfrm>
              <a:prstGeom prst="rect">
                <a:avLst/>
              </a:prstGeom>
              <a:blipFill>
                <a:blip r:embed="rId3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95271">
                <a:extLst>
                  <a:ext uri="{FF2B5EF4-FFF2-40B4-BE49-F238E27FC236}">
                    <a16:creationId xmlns:a16="http://schemas.microsoft.com/office/drawing/2014/main" id="{F4299801-BE4F-BB47-9773-2A6A1F85F2CD}"/>
                  </a:ext>
                </a:extLst>
              </p:cNvPr>
              <p:cNvSpPr txBox="1"/>
              <p:nvPr/>
            </p:nvSpPr>
            <p:spPr>
              <a:xfrm>
                <a:off x="2799280" y="4891217"/>
                <a:ext cx="5497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2" name="文本框 95271">
                <a:extLst>
                  <a:ext uri="{FF2B5EF4-FFF2-40B4-BE49-F238E27FC236}">
                    <a16:creationId xmlns:a16="http://schemas.microsoft.com/office/drawing/2014/main" id="{F4299801-BE4F-BB47-9773-2A6A1F85F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280" y="4891217"/>
                <a:ext cx="549725" cy="184666"/>
              </a:xfrm>
              <a:prstGeom prst="rect">
                <a:avLst/>
              </a:prstGeom>
              <a:blipFill>
                <a:blip r:embed="rId3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95273">
                <a:extLst>
                  <a:ext uri="{FF2B5EF4-FFF2-40B4-BE49-F238E27FC236}">
                    <a16:creationId xmlns:a16="http://schemas.microsoft.com/office/drawing/2014/main" id="{5A809C19-44FF-2B48-9343-72E010DF07F4}"/>
                  </a:ext>
                </a:extLst>
              </p:cNvPr>
              <p:cNvSpPr txBox="1"/>
              <p:nvPr/>
            </p:nvSpPr>
            <p:spPr>
              <a:xfrm>
                <a:off x="3395095" y="4910157"/>
                <a:ext cx="5497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3" name="文本框 95273">
                <a:extLst>
                  <a:ext uri="{FF2B5EF4-FFF2-40B4-BE49-F238E27FC236}">
                    <a16:creationId xmlns:a16="http://schemas.microsoft.com/office/drawing/2014/main" id="{5A809C19-44FF-2B48-9343-72E010DF0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095" y="4910157"/>
                <a:ext cx="549725" cy="184666"/>
              </a:xfrm>
              <a:prstGeom prst="rect">
                <a:avLst/>
              </a:prstGeom>
              <a:blipFill>
                <a:blip r:embed="rId3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95275">
                <a:extLst>
                  <a:ext uri="{FF2B5EF4-FFF2-40B4-BE49-F238E27FC236}">
                    <a16:creationId xmlns:a16="http://schemas.microsoft.com/office/drawing/2014/main" id="{D4263A0E-C20C-E74F-A360-1A10FC161C28}"/>
                  </a:ext>
                </a:extLst>
              </p:cNvPr>
              <p:cNvSpPr txBox="1"/>
              <p:nvPr/>
            </p:nvSpPr>
            <p:spPr>
              <a:xfrm>
                <a:off x="4028208" y="4910157"/>
                <a:ext cx="5497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4" name="文本框 95275">
                <a:extLst>
                  <a:ext uri="{FF2B5EF4-FFF2-40B4-BE49-F238E27FC236}">
                    <a16:creationId xmlns:a16="http://schemas.microsoft.com/office/drawing/2014/main" id="{D4263A0E-C20C-E74F-A360-1A10FC161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208" y="4910157"/>
                <a:ext cx="549725" cy="184666"/>
              </a:xfrm>
              <a:prstGeom prst="rect">
                <a:avLst/>
              </a:prstGeom>
              <a:blipFill>
                <a:blip r:embed="rId3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95277">
                <a:extLst>
                  <a:ext uri="{FF2B5EF4-FFF2-40B4-BE49-F238E27FC236}">
                    <a16:creationId xmlns:a16="http://schemas.microsoft.com/office/drawing/2014/main" id="{B3DA14D9-5437-DF4F-A6B2-9C42CCF1B3AC}"/>
                  </a:ext>
                </a:extLst>
              </p:cNvPr>
              <p:cNvSpPr txBox="1"/>
              <p:nvPr/>
            </p:nvSpPr>
            <p:spPr>
              <a:xfrm>
                <a:off x="4646729" y="4914649"/>
                <a:ext cx="5497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5" name="文本框 95277">
                <a:extLst>
                  <a:ext uri="{FF2B5EF4-FFF2-40B4-BE49-F238E27FC236}">
                    <a16:creationId xmlns:a16="http://schemas.microsoft.com/office/drawing/2014/main" id="{B3DA14D9-5437-DF4F-A6B2-9C42CCF1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729" y="4914649"/>
                <a:ext cx="549725" cy="184666"/>
              </a:xfrm>
              <a:prstGeom prst="rect">
                <a:avLst/>
              </a:prstGeom>
              <a:blipFill>
                <a:blip r:embed="rId3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95281">
                <a:extLst>
                  <a:ext uri="{FF2B5EF4-FFF2-40B4-BE49-F238E27FC236}">
                    <a16:creationId xmlns:a16="http://schemas.microsoft.com/office/drawing/2014/main" id="{10D83CDE-69A3-2148-B0DB-4583C1C338D0}"/>
                  </a:ext>
                </a:extLst>
              </p:cNvPr>
              <p:cNvSpPr txBox="1"/>
              <p:nvPr/>
            </p:nvSpPr>
            <p:spPr>
              <a:xfrm>
                <a:off x="5335732" y="4912685"/>
                <a:ext cx="5497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6" name="文本框 95281">
                <a:extLst>
                  <a:ext uri="{FF2B5EF4-FFF2-40B4-BE49-F238E27FC236}">
                    <a16:creationId xmlns:a16="http://schemas.microsoft.com/office/drawing/2014/main" id="{10D83CDE-69A3-2148-B0DB-4583C1C3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732" y="4912685"/>
                <a:ext cx="549725" cy="184666"/>
              </a:xfrm>
              <a:prstGeom prst="rect">
                <a:avLst/>
              </a:prstGeom>
              <a:blipFill>
                <a:blip r:embed="rId3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95283">
                <a:extLst>
                  <a:ext uri="{FF2B5EF4-FFF2-40B4-BE49-F238E27FC236}">
                    <a16:creationId xmlns:a16="http://schemas.microsoft.com/office/drawing/2014/main" id="{2CD5E389-5C26-3940-81E5-87D34FD6A86E}"/>
                  </a:ext>
                </a:extLst>
              </p:cNvPr>
              <p:cNvSpPr txBox="1"/>
              <p:nvPr/>
            </p:nvSpPr>
            <p:spPr>
              <a:xfrm>
                <a:off x="5972213" y="4916701"/>
                <a:ext cx="5497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7" name="文本框 95283">
                <a:extLst>
                  <a:ext uri="{FF2B5EF4-FFF2-40B4-BE49-F238E27FC236}">
                    <a16:creationId xmlns:a16="http://schemas.microsoft.com/office/drawing/2014/main" id="{2CD5E389-5C26-3940-81E5-87D34FD6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13" y="4916701"/>
                <a:ext cx="549725" cy="184666"/>
              </a:xfrm>
              <a:prstGeom prst="rect">
                <a:avLst/>
              </a:prstGeom>
              <a:blipFill>
                <a:blip r:embed="rId3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95285">
                <a:extLst>
                  <a:ext uri="{FF2B5EF4-FFF2-40B4-BE49-F238E27FC236}">
                    <a16:creationId xmlns:a16="http://schemas.microsoft.com/office/drawing/2014/main" id="{189B0B5B-C28B-7643-A100-3E17A24F4434}"/>
                  </a:ext>
                </a:extLst>
              </p:cNvPr>
              <p:cNvSpPr txBox="1"/>
              <p:nvPr/>
            </p:nvSpPr>
            <p:spPr>
              <a:xfrm>
                <a:off x="6578828" y="4935641"/>
                <a:ext cx="5497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8" name="文本框 95285">
                <a:extLst>
                  <a:ext uri="{FF2B5EF4-FFF2-40B4-BE49-F238E27FC236}">
                    <a16:creationId xmlns:a16="http://schemas.microsoft.com/office/drawing/2014/main" id="{189B0B5B-C28B-7643-A100-3E17A24F4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828" y="4935641"/>
                <a:ext cx="549725" cy="184666"/>
              </a:xfrm>
              <a:prstGeom prst="rect">
                <a:avLst/>
              </a:prstGeom>
              <a:blipFill>
                <a:blip r:embed="rId3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95287">
                <a:extLst>
                  <a:ext uri="{FF2B5EF4-FFF2-40B4-BE49-F238E27FC236}">
                    <a16:creationId xmlns:a16="http://schemas.microsoft.com/office/drawing/2014/main" id="{4A70FEAF-7148-F24D-91B5-B84E56270EE8}"/>
                  </a:ext>
                </a:extLst>
              </p:cNvPr>
              <p:cNvSpPr txBox="1"/>
              <p:nvPr/>
            </p:nvSpPr>
            <p:spPr>
              <a:xfrm>
                <a:off x="7211941" y="4935641"/>
                <a:ext cx="5497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9" name="文本框 95287">
                <a:extLst>
                  <a:ext uri="{FF2B5EF4-FFF2-40B4-BE49-F238E27FC236}">
                    <a16:creationId xmlns:a16="http://schemas.microsoft.com/office/drawing/2014/main" id="{4A70FEAF-7148-F24D-91B5-B84E5627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941" y="4935641"/>
                <a:ext cx="549725" cy="184666"/>
              </a:xfrm>
              <a:prstGeom prst="rect">
                <a:avLst/>
              </a:prstGeom>
              <a:blipFill>
                <a:blip r:embed="rId3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1" grpId="0" animBg="1"/>
      <p:bldP spid="12" grpId="0" animBg="1"/>
      <p:bldP spid="13" grpId="0" animBg="1"/>
      <p:bldP spid="54" grpId="0" animBg="1"/>
      <p:bldP spid="55" grpId="0" animBg="1"/>
      <p:bldP spid="56" grpId="0" animBg="1"/>
      <p:bldP spid="77" grpId="0" animBg="1"/>
      <p:bldP spid="79" grpId="0" animBg="1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789E22-6FB4-8946-93B5-C656C0E0E522}"/>
                  </a:ext>
                </a:extLst>
              </p:cNvPr>
              <p:cNvSpPr/>
              <p:nvPr/>
            </p:nvSpPr>
            <p:spPr>
              <a:xfrm>
                <a:off x="331788" y="1804650"/>
                <a:ext cx="8783623" cy="2794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i="1" noProof="1"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T(n)</a:t>
                </a:r>
                <a:r>
                  <a:rPr lang="zh-CN" altLang="en-US" i="1" noProof="1">
                    <a:ea typeface="SimSun" panose="02010600030101010101" pitchFamily="2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sSup>
                      <m:sSupPr>
                        <m:ctrlP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𝑐𝑛</m:t>
                        </m:r>
                      </m:e>
                      <m:sup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f>
                      <m:fPr>
                        <m:ctrlP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3</m:t>
                        </m:r>
                      </m:num>
                      <m:den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16</m:t>
                        </m:r>
                      </m:den>
                    </m:f>
                    <m:sSup>
                      <m:sSupPr>
                        <m:ctrlP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𝑐𝑛</m:t>
                        </m:r>
                      </m:e>
                      <m:sup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sSup>
                      <m:sSupPr>
                        <m:ctrlP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16</m:t>
                            </m:r>
                          </m:den>
                        </m:f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)</m:t>
                        </m:r>
                      </m:e>
                      <m:sup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𝑐𝑛</m:t>
                        </m:r>
                      </m:e>
                      <m:sup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+…+</m:t>
                    </m:r>
                    <m:sSup>
                      <m:sSupPr>
                        <m:ctrlP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16</m:t>
                                </m:r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i="1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𝑐𝑛</m:t>
                        </m:r>
                      </m:e>
                      <m:sup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Θ</m:t>
                    </m:r>
                    <m:d>
                      <m:dPr>
                        <m:ctrlP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b="0" i="1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b="0" i="1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       </m:t>
                    </m:r>
                    <m:r>
                      <a:rPr lang="en-US" altLang="zh-CN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𝑖</m:t>
                        </m:r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16</m:t>
                                </m:r>
                              </m:den>
                            </m:f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𝑐𝑛</m:t>
                            </m:r>
                          </m:e>
                          <m:sup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 noProof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Θ</m:t>
                    </m:r>
                    <m:d>
                      <m:dPr>
                        <m:ctrlP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CN" dirty="0"/>
              </a:p>
              <a:p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       </m:t>
                    </m:r>
                    <m:r>
                      <a:rPr lang="en-US" altLang="zh-CN" i="1" noProof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(3/16)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−1</m:t>
                        </m:r>
                      </m:num>
                      <m:den>
                        <m:d>
                          <m:dPr>
                            <m:ctrlPr>
                              <a:rPr lang="en-US" altLang="zh-CN" b="0" i="1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b="0" i="1" noProof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3/16</m:t>
                            </m:r>
                          </m:e>
                        </m:d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𝑐𝑛</m:t>
                        </m:r>
                      </m:e>
                      <m:sup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b="0" i="0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Θ</m:t>
                    </m:r>
                    <m:d>
                      <m:dPr>
                        <m:ctrlPr>
                          <a:rPr lang="en-US" altLang="zh-CN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i="1" noProof="1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zh-CN" altLang="en-US" dirty="0"/>
                  <a:t>        </a:t>
                </a:r>
                <a:r>
                  <a:rPr lang="en-US" altLang="zh-CN" dirty="0"/>
                  <a:t>&lt;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16</m:t>
                        </m:r>
                      </m:num>
                      <m:den>
                        <m:r>
                          <a:rPr lang="en-US" altLang="zh-CN" b="0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13</m:t>
                        </m:r>
                      </m:den>
                    </m:f>
                    <m:sSup>
                      <m:sSupPr>
                        <m:ctrlP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𝑐𝑛</m:t>
                        </m:r>
                      </m:e>
                      <m:sup>
                        <m:r>
                          <a:rPr lang="en-US" altLang="zh-CN" i="1" noProof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2</m:t>
                        </m:r>
                      </m:sup>
                    </m:sSup>
                    <m:r>
                      <a:rPr lang="en-US" altLang="zh-CN" b="0" i="0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Θ</m:t>
                    </m:r>
                    <m:d>
                      <m:dPr>
                        <m:ctrlPr>
                          <a:rPr lang="en-US" altLang="zh-CN" i="1" noProof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 noProof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+mn-ea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i="1" noProof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i="1" noProof="1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i="1" noProof="1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,</a:t>
                </a:r>
                <a:r>
                  <a:rPr lang="zh-CN" altLang="en-US" i="1" noProof="1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 当</a:t>
                </a:r>
                <a:r>
                  <a:rPr lang="en-US" altLang="zh-CN" i="1" noProof="1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14:m>
                  <m:oMath xmlns:m="http://schemas.openxmlformats.org/officeDocument/2006/math">
                    <m:r>
                      <a:rPr lang="zh-CN" altLang="en-US" b="0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  <m:r>
                      <a:rPr lang="en-US" altLang="zh-CN" i="1" noProof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→∞</m:t>
                    </m:r>
                  </m:oMath>
                </a14:m>
                <a:endParaRPr lang="en-US" altLang="zh-CN" i="1" noProof="1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789E22-6FB4-8946-93B5-C656C0E0E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88" y="1804650"/>
                <a:ext cx="8783623" cy="2794419"/>
              </a:xfrm>
              <a:prstGeom prst="rect">
                <a:avLst/>
              </a:prstGeom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59" name="文本框 5"/>
          <p:cNvSpPr txBox="1"/>
          <p:nvPr/>
        </p:nvSpPr>
        <p:spPr>
          <a:xfrm>
            <a:off x="331788" y="1104900"/>
            <a:ext cx="1230312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800" dirty="0"/>
              <a:t>.</a:t>
            </a:r>
            <a:endParaRPr lang="zh-CN" altLang="en-US" sz="4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63" name="Rectangle 3"/>
          <p:cNvSpPr>
            <a:spLocks noGrp="1"/>
          </p:cNvSpPr>
          <p:nvPr>
            <p:ph idx="1"/>
          </p:nvPr>
        </p:nvSpPr>
        <p:spPr>
          <a:xfrm>
            <a:off x="1115616" y="4412274"/>
            <a:ext cx="7951787" cy="514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85000" lnSpcReduction="20000"/>
          </a:bodyPr>
          <a:lstStyle/>
          <a:p>
            <a:pPr marL="0" indent="0" algn="just" eaLnBrk="1" hangingPunct="1">
              <a:buNone/>
            </a:pPr>
            <a:r>
              <a:rPr lang="zh-CN" altLang="en-US" dirty="0">
                <a:solidFill>
                  <a:schemeClr val="accent2"/>
                </a:solidFill>
              </a:rPr>
              <a:t>我们猜测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T(n)=O(n</a:t>
            </a:r>
            <a:r>
              <a:rPr lang="en-US" altLang="zh-CN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solidFill>
                  <a:schemeClr val="accent2"/>
                </a:solidFill>
              </a:rPr>
              <a:t>,</a:t>
            </a:r>
            <a:r>
              <a:rPr lang="zh-CN" altLang="en-US" dirty="0">
                <a:solidFill>
                  <a:schemeClr val="accent2"/>
                </a:solidFill>
              </a:rPr>
              <a:t>然后用归纳法证明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5B7EEE-83D7-EB4F-BDCA-A32CD376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58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AAC15C5-0CA5-BE43-8876-DBCB53D4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迭代（递归树）方法</a:t>
            </a:r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6F24E-ABE3-5E4D-8689-FF00CE157517}"/>
              </a:ext>
            </a:extLst>
          </p:cNvPr>
          <p:cNvSpPr txBox="1"/>
          <p:nvPr/>
        </p:nvSpPr>
        <p:spPr>
          <a:xfrm>
            <a:off x="839942" y="5210513"/>
            <a:ext cx="7464116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CN" dirty="0">
                <a:solidFill>
                  <a:srgbClr val="FF0000"/>
                </a:solidFill>
              </a:rPr>
              <a:t>迭代</a:t>
            </a:r>
            <a:r>
              <a:rPr lang="zh-CN" altLang="en-US" dirty="0">
                <a:solidFill>
                  <a:srgbClr val="FF0000"/>
                </a:solidFill>
              </a:rPr>
              <a:t>递归树方法提供了一种简单直接的猜想界的方法。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789481-21A8-294F-833D-E11EAAFECCD7}"/>
                  </a:ext>
                </a:extLst>
              </p:cNvPr>
              <p:cNvSpPr/>
              <p:nvPr/>
            </p:nvSpPr>
            <p:spPr>
              <a:xfrm>
                <a:off x="924807" y="1185822"/>
                <a:ext cx="35152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i="1" dirty="0">
                    <a:cs typeface="Times New Roman" panose="02020603050405020304" pitchFamily="18" charset="0"/>
                  </a:rPr>
                  <a:t>T(n)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=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3T(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 noProof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 noProof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𝑛</m:t>
                        </m:r>
                        <m:r>
                          <a:rPr lang="en-US" altLang="zh-CN" i="1" noProof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/4</m:t>
                        </m:r>
                      </m:e>
                    </m:d>
                    <m:r>
                      <a:rPr lang="en-US" altLang="zh-CN" i="1" noProof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r>
                      <a:rPr lang="zh-CN" altLang="en-US" i="1" noProof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i="0" noProof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Θ</m:t>
                    </m:r>
                  </m:oMath>
                </a14:m>
                <a:r>
                  <a:rPr lang="en-US" altLang="zh-CN" i="1" noProof="1">
                    <a:cs typeface="Times New Roman" panose="02020603050405020304" pitchFamily="18" charset="0"/>
                    <a:sym typeface="+mn-ea"/>
                  </a:rPr>
                  <a:t>(n</a:t>
                </a:r>
                <a:r>
                  <a:rPr lang="en-US" altLang="zh-CN" i="1" baseline="30000" noProof="1"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i="1" noProof="1"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zh-CN" altLang="en-US" i="1" noProof="1"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en-US" altLang="zh-CN" noProof="1"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789481-21A8-294F-833D-E11EAAFEC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07" y="1185822"/>
                <a:ext cx="3515258" cy="461665"/>
              </a:xfrm>
              <a:prstGeom prst="rect">
                <a:avLst/>
              </a:prstGeom>
              <a:blipFill>
                <a:blip r:embed="rId3"/>
                <a:stretch>
                  <a:fillRect l="-2518" t="-10811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F9FCCE40-0B3F-784B-BCA4-872D976EE1F2}"/>
                  </a:ext>
                </a:extLst>
              </p:cNvPr>
              <p:cNvSpPr txBox="1"/>
              <p:nvPr/>
            </p:nvSpPr>
            <p:spPr>
              <a:xfrm>
                <a:off x="5212091" y="2996952"/>
                <a:ext cx="3480344" cy="667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根据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F9FCCE40-0B3F-784B-BCA4-872D976EE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91" y="2996952"/>
                <a:ext cx="3480344" cy="667555"/>
              </a:xfrm>
              <a:prstGeom prst="rect">
                <a:avLst/>
              </a:prstGeom>
              <a:blipFill>
                <a:blip r:embed="rId4"/>
                <a:stretch>
                  <a:fillRect l="-2909" t="-69811" b="-1226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08709-549B-FC48-B2A0-F4647209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59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0AE579-4F2E-A348-ACF8-63C7589F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迭代（递归树）方法</a:t>
            </a:r>
            <a:endParaRPr lang="en-C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DD66B-CD4F-6F45-897A-11F9318E4AD0}"/>
              </a:ext>
            </a:extLst>
          </p:cNvPr>
          <p:cNvSpPr txBox="1"/>
          <p:nvPr/>
        </p:nvSpPr>
        <p:spPr>
          <a:xfrm>
            <a:off x="3997414" y="2051556"/>
            <a:ext cx="1715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i="1" dirty="0">
                <a:latin typeface="Cambria Math" panose="02040503050406030204" pitchFamily="18" charset="0"/>
              </a:rPr>
              <a:t>n</a:t>
            </a:r>
            <a:endParaRPr lang="en-CN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7EBA7C-568E-6240-B66D-0B6C956A461D}"/>
                  </a:ext>
                </a:extLst>
              </p:cNvPr>
              <p:cNvSpPr txBox="1"/>
              <p:nvPr/>
            </p:nvSpPr>
            <p:spPr>
              <a:xfrm>
                <a:off x="1783247" y="2992369"/>
                <a:ext cx="248914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7EBA7C-568E-6240-B66D-0B6C956A4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247" y="2992369"/>
                <a:ext cx="248914" cy="630109"/>
              </a:xfrm>
              <a:prstGeom prst="rect">
                <a:avLst/>
              </a:prstGeom>
              <a:blipFill>
                <a:blip r:embed="rId3"/>
                <a:stretch>
                  <a:fillRect l="-25000" r="-30000" b="-137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2D90FF-0466-0F49-8CC4-264F67343BCB}"/>
                  </a:ext>
                </a:extLst>
              </p:cNvPr>
              <p:cNvSpPr txBox="1"/>
              <p:nvPr/>
            </p:nvSpPr>
            <p:spPr>
              <a:xfrm>
                <a:off x="3958718" y="2997821"/>
                <a:ext cx="248914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2D90FF-0466-0F49-8CC4-264F67343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18" y="2997821"/>
                <a:ext cx="248914" cy="630109"/>
              </a:xfrm>
              <a:prstGeom prst="rect">
                <a:avLst/>
              </a:prstGeom>
              <a:blipFill>
                <a:blip r:embed="rId4"/>
                <a:stretch>
                  <a:fillRect l="-23810" r="-23810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07251D-A1D6-D94F-B34C-8B418C07CF7D}"/>
                  </a:ext>
                </a:extLst>
              </p:cNvPr>
              <p:cNvSpPr txBox="1"/>
              <p:nvPr/>
            </p:nvSpPr>
            <p:spPr>
              <a:xfrm>
                <a:off x="5757304" y="2974126"/>
                <a:ext cx="248914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07251D-A1D6-D94F-B34C-8B418C07C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04" y="2974126"/>
                <a:ext cx="248914" cy="630109"/>
              </a:xfrm>
              <a:prstGeom prst="rect">
                <a:avLst/>
              </a:prstGeom>
              <a:blipFill>
                <a:blip r:embed="rId5"/>
                <a:stretch>
                  <a:fillRect l="-25000" r="-30000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520070-4A13-2B43-9C19-D8B020E84CE4}"/>
                  </a:ext>
                </a:extLst>
              </p:cNvPr>
              <p:cNvSpPr txBox="1"/>
              <p:nvPr/>
            </p:nvSpPr>
            <p:spPr>
              <a:xfrm>
                <a:off x="1038365" y="4244607"/>
                <a:ext cx="379848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520070-4A13-2B43-9C19-D8B020E84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65" y="4244607"/>
                <a:ext cx="379848" cy="630109"/>
              </a:xfrm>
              <a:prstGeom prst="rect">
                <a:avLst/>
              </a:prstGeom>
              <a:blipFill>
                <a:blip r:embed="rId6"/>
                <a:stretch>
                  <a:fillRect l="-16129" r="-64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D23480-F078-0F4D-B180-ACC916502A0C}"/>
                  </a:ext>
                </a:extLst>
              </p:cNvPr>
              <p:cNvSpPr txBox="1"/>
              <p:nvPr/>
            </p:nvSpPr>
            <p:spPr>
              <a:xfrm>
                <a:off x="1717780" y="4228171"/>
                <a:ext cx="379848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D23480-F078-0F4D-B180-ACC916502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780" y="4228171"/>
                <a:ext cx="379848" cy="630109"/>
              </a:xfrm>
              <a:prstGeom prst="rect">
                <a:avLst/>
              </a:prstGeom>
              <a:blipFill>
                <a:blip r:embed="rId7"/>
                <a:stretch>
                  <a:fillRect l="-19355" r="-64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92D59-DEDF-B44D-B477-A928A2C08769}"/>
                  </a:ext>
                </a:extLst>
              </p:cNvPr>
              <p:cNvSpPr txBox="1"/>
              <p:nvPr/>
            </p:nvSpPr>
            <p:spPr>
              <a:xfrm>
                <a:off x="2397195" y="4228171"/>
                <a:ext cx="379848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892D59-DEDF-B44D-B477-A928A2C08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95" y="4228171"/>
                <a:ext cx="379848" cy="630109"/>
              </a:xfrm>
              <a:prstGeom prst="rect">
                <a:avLst/>
              </a:prstGeom>
              <a:blipFill>
                <a:blip r:embed="rId8"/>
                <a:stretch>
                  <a:fillRect l="-16129" r="-64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DC137C-4476-0747-B122-BF92ECE226B3}"/>
                  </a:ext>
                </a:extLst>
              </p:cNvPr>
              <p:cNvSpPr txBox="1"/>
              <p:nvPr/>
            </p:nvSpPr>
            <p:spPr>
              <a:xfrm>
                <a:off x="3207514" y="4244606"/>
                <a:ext cx="379848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DC137C-4476-0747-B122-BF92ECE22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14" y="4244606"/>
                <a:ext cx="379848" cy="630109"/>
              </a:xfrm>
              <a:prstGeom prst="rect">
                <a:avLst/>
              </a:prstGeom>
              <a:blipFill>
                <a:blip r:embed="rId9"/>
                <a:stretch>
                  <a:fillRect l="-16129" r="-64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F0D3C7-842A-6441-8929-2E65313EA972}"/>
                  </a:ext>
                </a:extLst>
              </p:cNvPr>
              <p:cNvSpPr txBox="1"/>
              <p:nvPr/>
            </p:nvSpPr>
            <p:spPr>
              <a:xfrm>
                <a:off x="3886929" y="4230175"/>
                <a:ext cx="379848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F0D3C7-842A-6441-8929-2E65313EA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929" y="4230175"/>
                <a:ext cx="379848" cy="630109"/>
              </a:xfrm>
              <a:prstGeom prst="rect">
                <a:avLst/>
              </a:prstGeom>
              <a:blipFill>
                <a:blip r:embed="rId10"/>
                <a:stretch>
                  <a:fillRect l="-20000" r="-6667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8621C-D2D6-DF47-ABE3-944EFEC16AA5}"/>
                  </a:ext>
                </a:extLst>
              </p:cNvPr>
              <p:cNvSpPr txBox="1"/>
              <p:nvPr/>
            </p:nvSpPr>
            <p:spPr>
              <a:xfrm>
                <a:off x="4566344" y="4244606"/>
                <a:ext cx="379848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F8621C-D2D6-DF47-ABE3-944EFEC16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344" y="4244606"/>
                <a:ext cx="379848" cy="630109"/>
              </a:xfrm>
              <a:prstGeom prst="rect">
                <a:avLst/>
              </a:prstGeom>
              <a:blipFill>
                <a:blip r:embed="rId9"/>
                <a:stretch>
                  <a:fillRect l="-16129" r="-64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5A34DE-84DA-A648-B62D-0125FB2BEDFF}"/>
                  </a:ext>
                </a:extLst>
              </p:cNvPr>
              <p:cNvSpPr txBox="1"/>
              <p:nvPr/>
            </p:nvSpPr>
            <p:spPr>
              <a:xfrm>
                <a:off x="5691837" y="4228170"/>
                <a:ext cx="379848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5A34DE-84DA-A648-B62D-0125FB2BE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837" y="4228170"/>
                <a:ext cx="379848" cy="630109"/>
              </a:xfrm>
              <a:prstGeom prst="rect">
                <a:avLst/>
              </a:prstGeom>
              <a:blipFill>
                <a:blip r:embed="rId7"/>
                <a:stretch>
                  <a:fillRect l="-19355" r="-64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4C2A58-5DB5-E249-A7AA-650C2D9EFC4B}"/>
                  </a:ext>
                </a:extLst>
              </p:cNvPr>
              <p:cNvSpPr txBox="1"/>
              <p:nvPr/>
            </p:nvSpPr>
            <p:spPr>
              <a:xfrm>
                <a:off x="5129452" y="4259058"/>
                <a:ext cx="379848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4C2A58-5DB5-E249-A7AA-650C2D9EF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452" y="4259058"/>
                <a:ext cx="379848" cy="630109"/>
              </a:xfrm>
              <a:prstGeom prst="rect">
                <a:avLst/>
              </a:prstGeom>
              <a:blipFill>
                <a:blip r:embed="rId11"/>
                <a:stretch>
                  <a:fillRect l="-16129" r="-64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4F8296-5367-AA43-9FDD-371234F2AE58}"/>
                  </a:ext>
                </a:extLst>
              </p:cNvPr>
              <p:cNvSpPr txBox="1"/>
              <p:nvPr/>
            </p:nvSpPr>
            <p:spPr>
              <a:xfrm>
                <a:off x="6370656" y="4244606"/>
                <a:ext cx="379848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4F8296-5367-AA43-9FDD-371234F2A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656" y="4244606"/>
                <a:ext cx="379848" cy="630109"/>
              </a:xfrm>
              <a:prstGeom prst="rect">
                <a:avLst/>
              </a:prstGeom>
              <a:blipFill>
                <a:blip r:embed="rId12"/>
                <a:stretch>
                  <a:fillRect l="-16129" r="-6452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2AC1F4-D7F2-2F4D-A39D-BC61C7E87A3B}"/>
                  </a:ext>
                </a:extLst>
              </p:cNvPr>
              <p:cNvSpPr txBox="1"/>
              <p:nvPr/>
            </p:nvSpPr>
            <p:spPr>
              <a:xfrm>
                <a:off x="261406" y="5368621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2AC1F4-D7F2-2F4D-A39D-BC61C7E87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06" y="5368621"/>
                <a:ext cx="398314" cy="215444"/>
              </a:xfrm>
              <a:prstGeom prst="rect">
                <a:avLst/>
              </a:prstGeom>
              <a:blipFill>
                <a:blip r:embed="rId13"/>
                <a:stretch>
                  <a:fillRect l="-9375" r="-18750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7BDE19-8955-BF4E-9289-FA82AE472052}"/>
                  </a:ext>
                </a:extLst>
              </p:cNvPr>
              <p:cNvSpPr txBox="1"/>
              <p:nvPr/>
            </p:nvSpPr>
            <p:spPr>
              <a:xfrm>
                <a:off x="775961" y="5368621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7BDE19-8955-BF4E-9289-FA82AE472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61" y="5368621"/>
                <a:ext cx="398314" cy="215444"/>
              </a:xfrm>
              <a:prstGeom prst="rect">
                <a:avLst/>
              </a:prstGeom>
              <a:blipFill>
                <a:blip r:embed="rId14"/>
                <a:stretch>
                  <a:fillRect l="-6061" r="-15152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B7B3FB-490F-9849-931D-6976BB669855}"/>
                  </a:ext>
                </a:extLst>
              </p:cNvPr>
              <p:cNvSpPr txBox="1"/>
              <p:nvPr/>
            </p:nvSpPr>
            <p:spPr>
              <a:xfrm>
                <a:off x="4731138" y="5368621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B7B3FB-490F-9849-931D-6976BB669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138" y="5368621"/>
                <a:ext cx="398314" cy="215444"/>
              </a:xfrm>
              <a:prstGeom prst="rect">
                <a:avLst/>
              </a:prstGeom>
              <a:blipFill>
                <a:blip r:embed="rId15"/>
                <a:stretch>
                  <a:fillRect l="-9375" r="-15625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6191A0-03E3-E543-886C-9C962771B378}"/>
                  </a:ext>
                </a:extLst>
              </p:cNvPr>
              <p:cNvSpPr txBox="1"/>
              <p:nvPr/>
            </p:nvSpPr>
            <p:spPr>
              <a:xfrm>
                <a:off x="5371203" y="5376178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6191A0-03E3-E543-886C-9C962771B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203" y="5376178"/>
                <a:ext cx="398314" cy="215444"/>
              </a:xfrm>
              <a:prstGeom prst="rect">
                <a:avLst/>
              </a:prstGeom>
              <a:blipFill>
                <a:blip r:embed="rId16"/>
                <a:stretch>
                  <a:fillRect l="-6061" t="-5556" r="-15152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793C77-2813-7E41-A365-F79200CC2933}"/>
                  </a:ext>
                </a:extLst>
              </p:cNvPr>
              <p:cNvSpPr txBox="1"/>
              <p:nvPr/>
            </p:nvSpPr>
            <p:spPr>
              <a:xfrm>
                <a:off x="2920856" y="5376178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793C77-2813-7E41-A365-F79200CC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56" y="5376178"/>
                <a:ext cx="398314" cy="215444"/>
              </a:xfrm>
              <a:prstGeom prst="rect">
                <a:avLst/>
              </a:prstGeom>
              <a:blipFill>
                <a:blip r:embed="rId16"/>
                <a:stretch>
                  <a:fillRect l="-6061" t="-5556" r="-15152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C441D2-5F8D-E541-8DBB-F425D1AE8590}"/>
                  </a:ext>
                </a:extLst>
              </p:cNvPr>
              <p:cNvSpPr txBox="1"/>
              <p:nvPr/>
            </p:nvSpPr>
            <p:spPr>
              <a:xfrm>
                <a:off x="3560404" y="5368621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C441D2-5F8D-E541-8DBB-F425D1AE8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04" y="5368621"/>
                <a:ext cx="398314" cy="215444"/>
              </a:xfrm>
              <a:prstGeom prst="rect">
                <a:avLst/>
              </a:prstGeom>
              <a:blipFill>
                <a:blip r:embed="rId17"/>
                <a:stretch>
                  <a:fillRect l="-9375" r="-15625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E87E99-D5A7-AB49-A4B9-FB0A56808108}"/>
                  </a:ext>
                </a:extLst>
              </p:cNvPr>
              <p:cNvSpPr txBox="1"/>
              <p:nvPr/>
            </p:nvSpPr>
            <p:spPr>
              <a:xfrm>
                <a:off x="1292808" y="5371472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E87E99-D5A7-AB49-A4B9-FB0A56808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808" y="5371472"/>
                <a:ext cx="398314" cy="215444"/>
              </a:xfrm>
              <a:prstGeom prst="rect">
                <a:avLst/>
              </a:prstGeom>
              <a:blipFill>
                <a:blip r:embed="rId18"/>
                <a:stretch>
                  <a:fillRect l="-9375" r="-18750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CB25DE-9E02-CA4F-A033-C198450D1EB7}"/>
                  </a:ext>
                </a:extLst>
              </p:cNvPr>
              <p:cNvSpPr txBox="1"/>
              <p:nvPr/>
            </p:nvSpPr>
            <p:spPr>
              <a:xfrm>
                <a:off x="1889555" y="5307066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CB25DE-9E02-CA4F-A033-C198450D1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555" y="5307066"/>
                <a:ext cx="22442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7687B0-4A57-2C4D-AB16-9D2B878C2DE7}"/>
                  </a:ext>
                </a:extLst>
              </p:cNvPr>
              <p:cNvSpPr txBox="1"/>
              <p:nvPr/>
            </p:nvSpPr>
            <p:spPr>
              <a:xfrm>
                <a:off x="2281308" y="5376178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7687B0-4A57-2C4D-AB16-9D2B878C2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308" y="5376178"/>
                <a:ext cx="398314" cy="215444"/>
              </a:xfrm>
              <a:prstGeom prst="rect">
                <a:avLst/>
              </a:prstGeom>
              <a:blipFill>
                <a:blip r:embed="rId20"/>
                <a:stretch>
                  <a:fillRect l="-9091" t="-5556" r="-15152" b="-2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D044B-4E7D-E743-9BF9-1012356E7965}"/>
                  </a:ext>
                </a:extLst>
              </p:cNvPr>
              <p:cNvSpPr txBox="1"/>
              <p:nvPr/>
            </p:nvSpPr>
            <p:spPr>
              <a:xfrm>
                <a:off x="4132926" y="5314623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D044B-4E7D-E743-9BF9-1012356E7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926" y="5314623"/>
                <a:ext cx="224420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473698-5F7E-0D40-AF46-DE27D87D8C18}"/>
                  </a:ext>
                </a:extLst>
              </p:cNvPr>
              <p:cNvSpPr txBox="1"/>
              <p:nvPr/>
            </p:nvSpPr>
            <p:spPr>
              <a:xfrm>
                <a:off x="5991764" y="5368621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473698-5F7E-0D40-AF46-DE27D87D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64" y="5368621"/>
                <a:ext cx="398314" cy="215444"/>
              </a:xfrm>
              <a:prstGeom prst="rect">
                <a:avLst/>
              </a:prstGeom>
              <a:blipFill>
                <a:blip r:embed="rId18"/>
                <a:stretch>
                  <a:fillRect l="-9091" r="-15152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6DFB07F-55AF-6840-A5B1-C2981D6E1950}"/>
                  </a:ext>
                </a:extLst>
              </p:cNvPr>
              <p:cNvSpPr txBox="1"/>
              <p:nvPr/>
            </p:nvSpPr>
            <p:spPr>
              <a:xfrm>
                <a:off x="6549392" y="5368621"/>
                <a:ext cx="3983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N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6DFB07F-55AF-6840-A5B1-C2981D6E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392" y="5368621"/>
                <a:ext cx="398314" cy="215444"/>
              </a:xfrm>
              <a:prstGeom prst="rect">
                <a:avLst/>
              </a:prstGeom>
              <a:blipFill>
                <a:blip r:embed="rId22"/>
                <a:stretch>
                  <a:fillRect l="-9091" r="-12121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B6D68C-9ECB-194E-8002-D82980523BF0}"/>
                  </a:ext>
                </a:extLst>
              </p:cNvPr>
              <p:cNvSpPr txBox="1"/>
              <p:nvPr/>
            </p:nvSpPr>
            <p:spPr>
              <a:xfrm>
                <a:off x="7845536" y="1866925"/>
                <a:ext cx="916918" cy="77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B6D68C-9ECB-194E-8002-D82980523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36" y="1866925"/>
                <a:ext cx="916918" cy="774699"/>
              </a:xfrm>
              <a:prstGeom prst="rect">
                <a:avLst/>
              </a:prstGeom>
              <a:blipFill>
                <a:blip r:embed="rId23"/>
                <a:stretch>
                  <a:fillRect r="-4110"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642607-6ED6-5E4D-B7A7-DE5A5E0D14A6}"/>
                  </a:ext>
                </a:extLst>
              </p:cNvPr>
              <p:cNvSpPr txBox="1"/>
              <p:nvPr/>
            </p:nvSpPr>
            <p:spPr>
              <a:xfrm>
                <a:off x="7845536" y="2883750"/>
                <a:ext cx="910313" cy="773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642607-6ED6-5E4D-B7A7-DE5A5E0D1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536" y="2883750"/>
                <a:ext cx="910313" cy="773930"/>
              </a:xfrm>
              <a:prstGeom prst="rect">
                <a:avLst/>
              </a:prstGeom>
              <a:blipFill>
                <a:blip r:embed="rId24"/>
                <a:stretch>
                  <a:fillRect r="-2740" b="-114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9FFC71-5BE0-BF44-9985-AB1052D43676}"/>
                  </a:ext>
                </a:extLst>
              </p:cNvPr>
              <p:cNvSpPr txBox="1"/>
              <p:nvPr/>
            </p:nvSpPr>
            <p:spPr>
              <a:xfrm>
                <a:off x="7838932" y="4119551"/>
                <a:ext cx="916918" cy="77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9FFC71-5BE0-BF44-9985-AB1052D43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32" y="4119551"/>
                <a:ext cx="916918" cy="774699"/>
              </a:xfrm>
              <a:prstGeom prst="rect">
                <a:avLst/>
              </a:prstGeom>
              <a:blipFill>
                <a:blip r:embed="rId25"/>
                <a:stretch>
                  <a:fillRect r="-2740" b="-112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6756CD-9C38-8F45-9938-2F484A16E90E}"/>
              </a:ext>
            </a:extLst>
          </p:cNvPr>
          <p:cNvCxnSpPr/>
          <p:nvPr/>
        </p:nvCxnSpPr>
        <p:spPr>
          <a:xfrm>
            <a:off x="5469272" y="2277741"/>
            <a:ext cx="2160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104534-3B4D-C64B-AAFC-6E00CFEEDCE7}"/>
              </a:ext>
            </a:extLst>
          </p:cNvPr>
          <p:cNvCxnSpPr>
            <a:cxnSpLocks/>
          </p:cNvCxnSpPr>
          <p:nvPr/>
        </p:nvCxnSpPr>
        <p:spPr>
          <a:xfrm>
            <a:off x="6123496" y="3285853"/>
            <a:ext cx="1564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1E69D1E-F87D-8A46-9482-68CBC816AD88}"/>
              </a:ext>
            </a:extLst>
          </p:cNvPr>
          <p:cNvCxnSpPr>
            <a:cxnSpLocks/>
          </p:cNvCxnSpPr>
          <p:nvPr/>
        </p:nvCxnSpPr>
        <p:spPr>
          <a:xfrm>
            <a:off x="6811852" y="4581997"/>
            <a:ext cx="87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E4AC39-6EC9-0649-B5C2-8F761F646B8E}"/>
              </a:ext>
            </a:extLst>
          </p:cNvPr>
          <p:cNvCxnSpPr>
            <a:cxnSpLocks/>
          </p:cNvCxnSpPr>
          <p:nvPr/>
        </p:nvCxnSpPr>
        <p:spPr>
          <a:xfrm>
            <a:off x="6981440" y="5446093"/>
            <a:ext cx="423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813462B-90A5-994E-935E-1D2A30E8769A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1907704" y="2420888"/>
            <a:ext cx="2175471" cy="571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212E051-0794-2245-A47A-4ACBE7C3E90F}"/>
              </a:ext>
            </a:extLst>
          </p:cNvPr>
          <p:cNvCxnSpPr>
            <a:stCxn id="2" idx="2"/>
            <a:endCxn id="8" idx="0"/>
          </p:cNvCxnSpPr>
          <p:nvPr/>
        </p:nvCxnSpPr>
        <p:spPr>
          <a:xfrm>
            <a:off x="4083175" y="2420888"/>
            <a:ext cx="0" cy="57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CA2B298-3B55-5945-9BA9-EF0DF893613C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4083175" y="2420888"/>
            <a:ext cx="1798586" cy="55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92181BD-48A4-4F47-A693-665DC5B350F5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1228289" y="3622478"/>
            <a:ext cx="679415" cy="62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27E94BE-D7EC-4549-BC9D-45A4B2B5AAE5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1907704" y="3622478"/>
            <a:ext cx="0" cy="605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31" name="Straight Connector 99330">
            <a:extLst>
              <a:ext uri="{FF2B5EF4-FFF2-40B4-BE49-F238E27FC236}">
                <a16:creationId xmlns:a16="http://schemas.microsoft.com/office/drawing/2014/main" id="{F32256B7-DE91-D849-A5D8-A8B41B2DBB58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907704" y="3622478"/>
            <a:ext cx="679415" cy="605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CB99A5B-4457-AC41-A91D-8FCB0BEF2B0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3397438" y="3671836"/>
            <a:ext cx="663018" cy="572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C559413-09FF-4D46-B68A-9B78E2FE0432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4060456" y="3671836"/>
            <a:ext cx="16397" cy="558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67AB780-6790-E54D-A06A-BB805E6E6CE9}"/>
              </a:ext>
            </a:extLst>
          </p:cNvPr>
          <p:cNvCxnSpPr/>
          <p:nvPr/>
        </p:nvCxnSpPr>
        <p:spPr>
          <a:xfrm>
            <a:off x="4060455" y="3671836"/>
            <a:ext cx="679415" cy="605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6A1A96-1286-D74E-96AA-49BCFD4A696E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319376" y="3655400"/>
            <a:ext cx="605204" cy="603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818F5A2-5861-8F4E-ACDC-2664E5901B62}"/>
              </a:ext>
            </a:extLst>
          </p:cNvPr>
          <p:cNvCxnSpPr/>
          <p:nvPr/>
        </p:nvCxnSpPr>
        <p:spPr>
          <a:xfrm flipH="1">
            <a:off x="5906429" y="3655400"/>
            <a:ext cx="18149" cy="497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BA4F3CB-AF17-4547-A2CE-230CA6CDAFAC}"/>
              </a:ext>
            </a:extLst>
          </p:cNvPr>
          <p:cNvCxnSpPr/>
          <p:nvPr/>
        </p:nvCxnSpPr>
        <p:spPr>
          <a:xfrm>
            <a:off x="5924578" y="3655400"/>
            <a:ext cx="679415" cy="605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2322534-D6F5-0D4F-B6C2-5D52215CDC62}"/>
              </a:ext>
            </a:extLst>
          </p:cNvPr>
          <p:cNvCxnSpPr>
            <a:cxnSpLocks/>
          </p:cNvCxnSpPr>
          <p:nvPr/>
        </p:nvCxnSpPr>
        <p:spPr>
          <a:xfrm>
            <a:off x="1190348" y="4992341"/>
            <a:ext cx="1" cy="279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C6A1CEC-61E3-1E4B-8D2B-E26F5D6B6492}"/>
              </a:ext>
            </a:extLst>
          </p:cNvPr>
          <p:cNvCxnSpPr>
            <a:cxnSpLocks/>
          </p:cNvCxnSpPr>
          <p:nvPr/>
        </p:nvCxnSpPr>
        <p:spPr>
          <a:xfrm>
            <a:off x="1876718" y="4988925"/>
            <a:ext cx="1" cy="279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67484A5-AA83-D940-A069-8F485087DE42}"/>
              </a:ext>
            </a:extLst>
          </p:cNvPr>
          <p:cNvCxnSpPr>
            <a:cxnSpLocks/>
          </p:cNvCxnSpPr>
          <p:nvPr/>
        </p:nvCxnSpPr>
        <p:spPr>
          <a:xfrm>
            <a:off x="2595547" y="4988925"/>
            <a:ext cx="1" cy="279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58F0F60-735D-D945-8C7A-0B0B5F9FB9A4}"/>
              </a:ext>
            </a:extLst>
          </p:cNvPr>
          <p:cNvCxnSpPr>
            <a:cxnSpLocks/>
          </p:cNvCxnSpPr>
          <p:nvPr/>
        </p:nvCxnSpPr>
        <p:spPr>
          <a:xfrm>
            <a:off x="3305905" y="4988925"/>
            <a:ext cx="1" cy="279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613B08-C163-0E4C-B311-23367A23011D}"/>
              </a:ext>
            </a:extLst>
          </p:cNvPr>
          <p:cNvCxnSpPr>
            <a:cxnSpLocks/>
          </p:cNvCxnSpPr>
          <p:nvPr/>
        </p:nvCxnSpPr>
        <p:spPr>
          <a:xfrm>
            <a:off x="4035381" y="4988925"/>
            <a:ext cx="1" cy="279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4FBFFB-33CE-B940-BF93-666BB47DBF36}"/>
              </a:ext>
            </a:extLst>
          </p:cNvPr>
          <p:cNvCxnSpPr>
            <a:cxnSpLocks/>
          </p:cNvCxnSpPr>
          <p:nvPr/>
        </p:nvCxnSpPr>
        <p:spPr>
          <a:xfrm>
            <a:off x="4692837" y="4988925"/>
            <a:ext cx="1" cy="279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B00935E-AFF7-6B48-B443-C189099103B8}"/>
              </a:ext>
            </a:extLst>
          </p:cNvPr>
          <p:cNvCxnSpPr>
            <a:cxnSpLocks/>
          </p:cNvCxnSpPr>
          <p:nvPr/>
        </p:nvCxnSpPr>
        <p:spPr>
          <a:xfrm>
            <a:off x="5282077" y="4988925"/>
            <a:ext cx="1" cy="279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A6BE47A-9AEE-6248-BE7D-2257112C229F}"/>
              </a:ext>
            </a:extLst>
          </p:cNvPr>
          <p:cNvCxnSpPr>
            <a:cxnSpLocks/>
          </p:cNvCxnSpPr>
          <p:nvPr/>
        </p:nvCxnSpPr>
        <p:spPr>
          <a:xfrm>
            <a:off x="5903533" y="4988925"/>
            <a:ext cx="1" cy="279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AA73A16-22E3-DC4C-8B66-5DCDA9DD23F2}"/>
              </a:ext>
            </a:extLst>
          </p:cNvPr>
          <p:cNvCxnSpPr>
            <a:cxnSpLocks/>
          </p:cNvCxnSpPr>
          <p:nvPr/>
        </p:nvCxnSpPr>
        <p:spPr>
          <a:xfrm>
            <a:off x="6599406" y="4953922"/>
            <a:ext cx="1" cy="279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345" name="TextBox 99344">
                <a:extLst>
                  <a:ext uri="{FF2B5EF4-FFF2-40B4-BE49-F238E27FC236}">
                    <a16:creationId xmlns:a16="http://schemas.microsoft.com/office/drawing/2014/main" id="{79D9C365-A901-904A-BFE9-13AA65735A33}"/>
                  </a:ext>
                </a:extLst>
              </p:cNvPr>
              <p:cNvSpPr txBox="1"/>
              <p:nvPr/>
            </p:nvSpPr>
            <p:spPr>
              <a:xfrm>
                <a:off x="7496005" y="5086053"/>
                <a:ext cx="1286250" cy="643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sSub>
                            <m:sSubPr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000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9345" name="TextBox 99344">
                <a:extLst>
                  <a:ext uri="{FF2B5EF4-FFF2-40B4-BE49-F238E27FC236}">
                    <a16:creationId xmlns:a16="http://schemas.microsoft.com/office/drawing/2014/main" id="{79D9C365-A901-904A-BFE9-13AA65735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005" y="5086053"/>
                <a:ext cx="1286250" cy="643125"/>
              </a:xfrm>
              <a:prstGeom prst="rect">
                <a:avLst/>
              </a:prstGeom>
              <a:blipFill>
                <a:blip r:embed="rId26"/>
                <a:stretch>
                  <a:fillRect l="-12745" t="-1923" r="-2941" b="-21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24AE1EE-1294-9B48-8E44-2FC2C6365135}"/>
                  </a:ext>
                </a:extLst>
              </p:cNvPr>
              <p:cNvSpPr txBox="1"/>
              <p:nvPr/>
            </p:nvSpPr>
            <p:spPr>
              <a:xfrm>
                <a:off x="318180" y="1269811"/>
                <a:ext cx="45750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+3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24AE1EE-1294-9B48-8E44-2FC2C6365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0" y="1269811"/>
                <a:ext cx="4575028" cy="461665"/>
              </a:xfrm>
              <a:prstGeom prst="rect">
                <a:avLst/>
              </a:prstGeom>
              <a:blipFill>
                <a:blip r:embed="rId27"/>
                <a:stretch>
                  <a:fillRect l="-1934" t="-118421" b="-1894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30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4A561-4975-524F-8F31-56C1839A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DFC06-2FD6-D747-9A00-D7ECCE8E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9" y="1515627"/>
            <a:ext cx="4547383" cy="3024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92D12-8511-F94A-B786-CD21766C7E08}"/>
              </a:ext>
            </a:extLst>
          </p:cNvPr>
          <p:cNvSpPr txBox="1"/>
          <p:nvPr/>
        </p:nvSpPr>
        <p:spPr>
          <a:xfrm>
            <a:off x="1043608" y="5076254"/>
            <a:ext cx="4680520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zh-CN" altLang="en-US" sz="1800" dirty="0">
                <a:solidFill>
                  <a:srgbClr val="FF0000"/>
                </a:solidFill>
              </a:rPr>
              <a:t>影响增长率的关键是函数的（最高）阶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342900" indent="-342900" algn="just">
              <a:buAutoNum type="arabicPeriod"/>
            </a:pPr>
            <a:r>
              <a:rPr lang="zh-CN" altLang="en-US" sz="1800" dirty="0">
                <a:solidFill>
                  <a:srgbClr val="FF0000"/>
                </a:solidFill>
              </a:rPr>
              <a:t>函数的系数大小随着</a:t>
            </a:r>
            <a:r>
              <a:rPr lang="en-US" altLang="zh-CN" sz="1800" dirty="0">
                <a:solidFill>
                  <a:srgbClr val="FF0000"/>
                </a:solidFill>
              </a:rPr>
              <a:t>n</a:t>
            </a:r>
            <a:r>
              <a:rPr lang="zh-CN" altLang="en-US" sz="1800" dirty="0">
                <a:solidFill>
                  <a:srgbClr val="FF0000"/>
                </a:solidFill>
              </a:rPr>
              <a:t>的增大不是很关键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8A26275B-576B-9E40-93D6-7746CAA31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92" y="1628800"/>
            <a:ext cx="4016734" cy="309634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D0C4C9B-A65B-F243-8C77-4ED12A351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增长的阶</a:t>
            </a:r>
          </a:p>
        </p:txBody>
      </p:sp>
    </p:spTree>
    <p:extLst>
      <p:ext uri="{BB962C8B-B14F-4D97-AF65-F5344CB8AC3E}">
        <p14:creationId xmlns:p14="http://schemas.microsoft.com/office/powerpoint/2010/main" val="11562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2" y="1261891"/>
            <a:ext cx="2915815" cy="643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3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001215"/>
            <a:ext cx="4536504" cy="1973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4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4149080"/>
            <a:ext cx="3220988" cy="448137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dash"/>
            <a:miter/>
            <a:headEnd type="none" w="med" len="med"/>
            <a:tailEnd type="none" w="med" len="med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18250B-EF4F-D942-9E40-2F3ACFE37159}"/>
                  </a:ext>
                </a:extLst>
              </p:cNvPr>
              <p:cNvSpPr txBox="1"/>
              <p:nvPr/>
            </p:nvSpPr>
            <p:spPr>
              <a:xfrm>
                <a:off x="488240" y="5697226"/>
                <a:ext cx="8472319" cy="7921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CN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N" sz="18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)≤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N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1−3/4</m:t>
                                  </m:r>
                                </m:den>
                              </m:f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=4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CN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18250B-EF4F-D942-9E40-2F3ACFE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0" y="5697226"/>
                <a:ext cx="8472319" cy="792140"/>
              </a:xfrm>
              <a:prstGeom prst="rect">
                <a:avLst/>
              </a:prstGeom>
              <a:blipFill>
                <a:blip r:embed="rId6"/>
                <a:stretch>
                  <a:fillRect l="-5838" t="-106250" r="-449" b="-1671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E306472-00AC-CF4E-ABA9-6D3C689E5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84" y="4952621"/>
            <a:ext cx="5184576" cy="5327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C0C8E-BE92-ED46-8F5A-6F78088F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60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088DC7-12F4-9C4C-8F87-FDD77B08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迭代（递归树）方法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238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59734-052C-0148-A410-19D10523C3C1}"/>
                  </a:ext>
                </a:extLst>
              </p:cNvPr>
              <p:cNvSpPr txBox="1"/>
              <p:nvPr/>
            </p:nvSpPr>
            <p:spPr>
              <a:xfrm>
                <a:off x="352345" y="1798963"/>
                <a:ext cx="818009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sz="2800" dirty="0"/>
                  <a:t>目的</a:t>
                </a:r>
                <a:r>
                  <a:rPr lang="zh-CN" altLang="en-US" sz="2800" dirty="0"/>
                  <a:t>：求解递归式</a:t>
                </a:r>
                <a:r>
                  <a:rPr lang="en-US" altLang="zh-CN" sz="2800" i="1" dirty="0"/>
                  <a:t>T(n)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=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aT(n/b)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+</a:t>
                </a:r>
                <a:r>
                  <a:rPr lang="zh-CN" altLang="en-US" sz="2800" i="1" dirty="0"/>
                  <a:t> </a:t>
                </a:r>
                <a:r>
                  <a:rPr lang="en-US" altLang="zh-CN" sz="2800" i="1" dirty="0"/>
                  <a:t>f(n)</a:t>
                </a:r>
                <a:r>
                  <a:rPr lang="zh-CN" altLang="en-US" sz="2800" dirty="0"/>
                  <a:t>的复杂度</a:t>
                </a:r>
                <a:r>
                  <a:rPr lang="zh-CN" altLang="en-US" sz="2800" i="1" dirty="0"/>
                  <a:t>，</a:t>
                </a:r>
                <a:endParaRPr lang="en-US" altLang="zh-CN" sz="2800" i="1" dirty="0"/>
              </a:p>
              <a:p>
                <a:r>
                  <a:rPr lang="zh-CN" altLang="en-US" sz="2800" i="1" dirty="0"/>
                  <a:t>             </a:t>
                </a:r>
                <a:r>
                  <a:rPr lang="en-US" altLang="zh-CN" sz="2800" i="1" dirty="0"/>
                  <a:t>a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常数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800" b="0" i="1" dirty="0">
                  <a:ea typeface="Cambria Math" panose="02040503050406030204" pitchFamily="18" charset="0"/>
                </a:endParaRPr>
              </a:p>
              <a:p>
                <a:endParaRPr lang="en-CN" sz="2800" i="1" dirty="0"/>
              </a:p>
              <a:p>
                <a:pPr algn="just"/>
                <a:r>
                  <a:rPr lang="en-CN" sz="2800" dirty="0"/>
                  <a:t>记住三种情况</a:t>
                </a:r>
                <a:r>
                  <a:rPr lang="zh-CN" altLang="en-US" sz="2800" dirty="0"/>
                  <a:t>，则不需笔纸，可以用</a:t>
                </a:r>
                <a:r>
                  <a:rPr lang="en-US" altLang="zh-CN" sz="2800" dirty="0"/>
                  <a:t>Master</a:t>
                </a:r>
                <a:r>
                  <a:rPr lang="zh-CN" altLang="en-US" sz="2800" dirty="0"/>
                  <a:t>定理直接求解</a:t>
                </a:r>
                <a:r>
                  <a:rPr lang="zh-CN" altLang="en-US" sz="2800" i="1" dirty="0"/>
                  <a:t>。</a:t>
                </a:r>
                <a:endParaRPr lang="en-CN" sz="2800" i="1" dirty="0"/>
              </a:p>
              <a:p>
                <a:endParaRPr lang="en-CN" sz="2800" i="1" dirty="0"/>
              </a:p>
              <a:p>
                <a:endParaRPr lang="en-CN" sz="28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59734-052C-0148-A410-19D10523C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45" y="1798963"/>
                <a:ext cx="8180095" cy="3108543"/>
              </a:xfrm>
              <a:prstGeom prst="rect">
                <a:avLst/>
              </a:prstGeom>
              <a:blipFill>
                <a:blip r:embed="rId2"/>
                <a:stretch>
                  <a:fillRect l="-1550" t="-2846" r="-15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2D8E7-64A4-554E-A5D9-AE01C10E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61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80CCFA-7BC1-094F-8A8A-42B7DDC5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Master</a:t>
            </a:r>
            <a:r>
              <a:rPr lang="zh-CN" altLang="en-US" dirty="0"/>
              <a:t>定理（主方法）</a:t>
            </a:r>
            <a:endParaRPr lang="en-CN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3063727"/>
            <a:ext cx="1668462" cy="2001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8000" y="3068960"/>
            <a:ext cx="6368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0" hangingPunct="0"/>
            <a:r>
              <a:rPr kumimoji="0" lang="en-US" sz="2800" kern="1200" cap="none" spc="0" normalizeH="0" baseline="0" noProof="1">
                <a:solidFill>
                  <a:srgbClr val="00B05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a : </a:t>
            </a:r>
            <a:r>
              <a:rPr kumimoji="0" lang="zh-CN" altLang="en-US" sz="2800" kern="1200" cap="none" spc="0" normalizeH="0" baseline="0" noProof="1">
                <a:solidFill>
                  <a:srgbClr val="00B05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子问题数量</a:t>
            </a:r>
          </a:p>
          <a:p>
            <a:pPr marR="0" defTabSz="914400" eaLnBrk="0" hangingPunct="0"/>
            <a:r>
              <a:rPr kumimoji="0" lang="en-US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b : </a:t>
            </a:r>
            <a:r>
              <a:rPr kumimoji="0" lang="zh-CN" altLang="en-US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子问题从原问题缩小的比例，</a:t>
            </a:r>
            <a:r>
              <a:rPr kumimoji="0" lang="en-US" altLang="zh-CN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n/b</a:t>
            </a:r>
            <a:r>
              <a:rPr kumimoji="0" lang="zh-CN" altLang="en-US" sz="2800" kern="1200" cap="none" spc="0" normalizeH="0" baseline="0" noProof="1">
                <a:solidFill>
                  <a:schemeClr val="accent4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为子问题规模</a:t>
            </a:r>
            <a:endParaRPr kumimoji="0" lang="en-US" sz="2800" kern="1200" cap="none" spc="0" normalizeH="0" baseline="0" noProof="1">
              <a:solidFill>
                <a:schemeClr val="accent4"/>
              </a:solidFill>
              <a:latin typeface="黑体-简" panose="02000000000000000000" charset="-122"/>
              <a:ea typeface="黑体-简" panose="02000000000000000000" charset="-122"/>
              <a:cs typeface="黑体-简" panose="02000000000000000000" charset="-122"/>
              <a:sym typeface="+mn-ea"/>
            </a:endParaRPr>
          </a:p>
          <a:p>
            <a:pPr marR="0" defTabSz="914400" eaLnBrk="0" hangingPunct="0"/>
            <a:r>
              <a:rPr kumimoji="0" lang="en-US" sz="2800" kern="1200" cap="none" spc="0" normalizeH="0" baseline="0" noProof="1">
                <a:solidFill>
                  <a:srgbClr val="FF640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f(n): </a:t>
            </a:r>
            <a:r>
              <a:rPr kumimoji="0" lang="zh-CN" altLang="en-US" sz="2800" kern="1200" cap="none" spc="0" normalizeH="0" baseline="0" noProof="1">
                <a:solidFill>
                  <a:srgbClr val="FF6400"/>
                </a:solidFill>
                <a:latin typeface="黑体-简" panose="02000000000000000000" charset="-122"/>
                <a:ea typeface="黑体-简" panose="02000000000000000000" charset="-122"/>
                <a:cs typeface="黑体-简" panose="02000000000000000000" charset="-122"/>
                <a:sym typeface="+mn-ea"/>
              </a:rPr>
              <a:t>将问题分解和子问题解整合的代价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19C6C-E92F-FF49-8E89-24D57DA1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62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1F04AA-878A-6545-B6A6-CD873AA2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Master</a:t>
            </a:r>
            <a:r>
              <a:rPr lang="zh-CN" altLang="en-US" dirty="0"/>
              <a:t>定理</a:t>
            </a:r>
            <a:endParaRPr lang="en-CN" dirty="0"/>
          </a:p>
        </p:txBody>
      </p:sp>
      <p:sp>
        <p:nvSpPr>
          <p:cNvPr id="101381" name="TextBox 6"/>
          <p:cNvSpPr txBox="1"/>
          <p:nvPr/>
        </p:nvSpPr>
        <p:spPr>
          <a:xfrm>
            <a:off x="508000" y="1991742"/>
            <a:ext cx="7952432" cy="107721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 eaLnBrk="0" hangingPunct="0"/>
            <a:r>
              <a:rPr lang="en-US" altLang="zh-CN" sz="3200" dirty="0">
                <a:latin typeface="黑体-简" panose="02000000000000000000" charset="-122"/>
                <a:ea typeface="黑体-简" panose="02000000000000000000" charset="-122"/>
              </a:rPr>
              <a:t>Master</a:t>
            </a:r>
            <a:r>
              <a:rPr lang="zh-CN" altLang="en-US" sz="3200" dirty="0">
                <a:latin typeface="黑体-简" panose="02000000000000000000" charset="-122"/>
                <a:ea typeface="黑体-简" panose="02000000000000000000" charset="-122"/>
              </a:rPr>
              <a:t>定理适用于，通过解一个问题的子问题，来解一个问题，并且</a:t>
            </a:r>
            <a:r>
              <a:rPr lang="zh-CN" altLang="en-US" sz="3200" dirty="0">
                <a:solidFill>
                  <a:srgbClr val="FF0000"/>
                </a:solidFill>
                <a:latin typeface="黑体-简" panose="02000000000000000000" charset="-122"/>
                <a:ea typeface="黑体-简" panose="02000000000000000000" charset="-122"/>
              </a:rPr>
              <a:t>子问题规模相同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35636-6CA6-0945-9DBA-AF0A541FA21A}"/>
              </a:ext>
            </a:extLst>
          </p:cNvPr>
          <p:cNvSpPr txBox="1"/>
          <p:nvPr/>
        </p:nvSpPr>
        <p:spPr>
          <a:xfrm>
            <a:off x="2918119" y="1428274"/>
            <a:ext cx="4578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1" dirty="0"/>
              <a:t>T(n)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=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aT(n/b)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+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f(n)</a:t>
            </a:r>
            <a:endParaRPr lang="en-C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2C3D5-0EA4-B942-806D-D056EB8C156F}"/>
              </a:ext>
            </a:extLst>
          </p:cNvPr>
          <p:cNvSpPr txBox="1"/>
          <p:nvPr/>
        </p:nvSpPr>
        <p:spPr>
          <a:xfrm>
            <a:off x="323528" y="4941168"/>
            <a:ext cx="6552727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包括两项：</a:t>
            </a:r>
            <a:r>
              <a:rPr lang="en-US" altLang="zh-CN" sz="2000" i="1" dirty="0" err="1">
                <a:solidFill>
                  <a:srgbClr val="FF0000"/>
                </a:solidFill>
              </a:rPr>
              <a:t>aT</a:t>
            </a:r>
            <a:r>
              <a:rPr lang="en-US" altLang="zh-CN" sz="2000" i="1" dirty="0">
                <a:solidFill>
                  <a:srgbClr val="FF0000"/>
                </a:solidFill>
              </a:rPr>
              <a:t>(n/b)</a:t>
            </a:r>
            <a:r>
              <a:rPr lang="zh-CN" altLang="en-US" sz="2000" i="1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和</a:t>
            </a:r>
            <a:r>
              <a:rPr lang="en-US" altLang="zh-CN" sz="2000" i="1" dirty="0">
                <a:solidFill>
                  <a:srgbClr val="FF0000"/>
                </a:solidFill>
              </a:rPr>
              <a:t>f(n)</a:t>
            </a:r>
            <a:r>
              <a:rPr lang="zh-CN" altLang="en-US" sz="2000" i="1" dirty="0">
                <a:solidFill>
                  <a:srgbClr val="FF0000"/>
                </a:solidFill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</a:rPr>
              <a:t>关键看哪项带来的增长更快？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45B0CB-524B-5A46-8650-DE64053769FD}"/>
                  </a:ext>
                </a:extLst>
              </p:cNvPr>
              <p:cNvSpPr txBox="1"/>
              <p:nvPr/>
            </p:nvSpPr>
            <p:spPr>
              <a:xfrm>
                <a:off x="323528" y="5490848"/>
                <a:ext cx="6552726" cy="12184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600" i="1" dirty="0">
                    <a:solidFill>
                      <a:srgbClr val="FF0000"/>
                    </a:solidFill>
                  </a:rPr>
                  <a:t>aT(n/b)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带来的增长阶数可以等价用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600" i="1" dirty="0">
                            <a:solidFill>
                              <a:srgbClr val="FF0000"/>
                            </a:solidFill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600" b="0" i="1" baseline="-25000" dirty="0" smtClean="0">
                            <a:solidFill>
                              <a:srgbClr val="FF0000"/>
                            </a:solidFill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600" b="0" i="1" dirty="0" smtClean="0">
                            <a:solidFill>
                              <a:srgbClr val="FF0000"/>
                            </a:solidFill>
                          </a:rPr>
                          <m:t>a</m:t>
                        </m:r>
                      </m:sup>
                    </m:sSup>
                    <m:r>
                      <a:rPr lang="zh-CN" altLang="en-US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表示，结合上一节中递归树求解实例，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600" i="1" dirty="0">
                            <a:solidFill>
                              <a:srgbClr val="FF0000"/>
                            </a:solidFill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600" i="1" baseline="-25000" dirty="0">
                            <a:solidFill>
                              <a:srgbClr val="FF0000"/>
                            </a:solidFill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600" i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rgbClr val="FF0000"/>
                    </a:solidFill>
                  </a:rPr>
                  <a:t> 等价于递归树中最底层的叶子节点个数（具体看算法导论中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4.6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节的基于递归树的证明），因此所有叶节点的代价总和为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600" i="1" dirty="0">
                            <a:solidFill>
                              <a:srgbClr val="FF0000"/>
                            </a:solidFill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600" i="1" baseline="-25000" dirty="0">
                            <a:solidFill>
                              <a:srgbClr val="FF0000"/>
                            </a:solidFill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600" i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</m:sup>
                    </m:sSup>
                    <m:r>
                      <a:rPr lang="zh-CN" altLang="en-US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i="1" dirty="0">
                    <a:solidFill>
                      <a:srgbClr val="FF0000"/>
                    </a:solidFill>
                  </a:rPr>
                  <a:t>T(1)</a:t>
                </a:r>
                <a:r>
                  <a:rPr lang="zh-CN" altLang="en-US" sz="1600" i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600" i="1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en-US" sz="1600" i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1600" i="1" noProof="1">
                        <a:solidFill>
                          <a:srgbClr val="FF0000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𝛩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nor/>
                          </m:rPr>
                          <a:rPr lang="en-US" altLang="zh-CN" sz="1600" i="1" dirty="0">
                            <a:solidFill>
                              <a:srgbClr val="FF0000"/>
                            </a:solidFill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CN" sz="1600" i="1" baseline="-25000" dirty="0">
                            <a:solidFill>
                              <a:srgbClr val="FF0000"/>
                            </a:solidFill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zh-CN" sz="1600" i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</m:sup>
                    </m:sSup>
                    <m:r>
                      <a:rPr lang="zh-CN" altLang="en-US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 ，而内部节点的代价求和与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f(n)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相关。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45B0CB-524B-5A46-8650-DE6405376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490848"/>
                <a:ext cx="6552726" cy="1218410"/>
              </a:xfrm>
              <a:prstGeom prst="rect">
                <a:avLst/>
              </a:prstGeom>
              <a:blipFill>
                <a:blip r:embed="rId4"/>
                <a:stretch>
                  <a:fillRect l="-193" r="-193" b="-4082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6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6">
                <a:extLst>
                  <a:ext uri="{FF2B5EF4-FFF2-40B4-BE49-F238E27FC236}">
                    <a16:creationId xmlns:a16="http://schemas.microsoft.com/office/drawing/2014/main" id="{3F1B9A5B-4EAA-D044-94B8-1C11239BC049}"/>
                  </a:ext>
                </a:extLst>
              </p:cNvPr>
              <p:cNvSpPr txBox="1"/>
              <p:nvPr/>
            </p:nvSpPr>
            <p:spPr>
              <a:xfrm>
                <a:off x="337383" y="1164915"/>
                <a:ext cx="8611234" cy="4618187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kumimoji="1" lang="en-US" altLang="zh-CN" b="1" dirty="0">
                    <a:solidFill>
                      <a:srgbClr val="9900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Master </a:t>
                </a:r>
                <a:r>
                  <a:rPr kumimoji="1" lang="zh-CN" altLang="en-US" b="1" dirty="0">
                    <a:solidFill>
                      <a:srgbClr val="9900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定理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是一个函数，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是定义在非负整数集上的函数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可以如下求解：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（同阶），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</m:oMath>
                </a14:m>
                <a:r>
                  <a:rPr lang="el-GR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是常数，且对某个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常数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和所有充分大的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6">
                <a:extLst>
                  <a:ext uri="{FF2B5EF4-FFF2-40B4-BE49-F238E27FC236}">
                    <a16:creationId xmlns:a16="http://schemas.microsoft.com/office/drawing/2014/main" id="{3F1B9A5B-4EAA-D044-94B8-1C11239BC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83" y="1164915"/>
                <a:ext cx="8611234" cy="4618187"/>
              </a:xfrm>
              <a:prstGeom prst="rect">
                <a:avLst/>
              </a:prstGeom>
              <a:blipFill>
                <a:blip r:embed="rId2"/>
                <a:stretch>
                  <a:fillRect l="-1031" r="-4713" b="-1917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2385DA-6F3B-FC4A-A301-4518F02AB414}"/>
              </a:ext>
            </a:extLst>
          </p:cNvPr>
          <p:cNvCxnSpPr/>
          <p:nvPr/>
        </p:nvCxnSpPr>
        <p:spPr>
          <a:xfrm>
            <a:off x="5868144" y="5301208"/>
            <a:ext cx="3047256" cy="36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99617B-72CE-D943-A3B4-57EDDE2F51B1}"/>
              </a:ext>
            </a:extLst>
          </p:cNvPr>
          <p:cNvCxnSpPr>
            <a:cxnSpLocks/>
          </p:cNvCxnSpPr>
          <p:nvPr/>
        </p:nvCxnSpPr>
        <p:spPr>
          <a:xfrm>
            <a:off x="467544" y="5733256"/>
            <a:ext cx="50405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D38AED-5AFB-1A45-AF74-B07258C2B2F8}"/>
              </a:ext>
            </a:extLst>
          </p:cNvPr>
          <p:cNvSpPr txBox="1"/>
          <p:nvPr/>
        </p:nvSpPr>
        <p:spPr>
          <a:xfrm>
            <a:off x="2339752" y="57642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正则条件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DEDED-B16B-7A4B-9DB0-6FEE77FB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63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24288D-AD92-DA4B-B0BC-F19DAD70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Master</a:t>
            </a:r>
            <a:r>
              <a:rPr lang="zh-CN" altLang="en-US" dirty="0"/>
              <a:t>定理</a:t>
            </a:r>
            <a:endParaRPr lang="en-C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62B0A-5F7E-B84C-B018-87A42219120D}"/>
              </a:ext>
            </a:extLst>
          </p:cNvPr>
          <p:cNvSpPr txBox="1"/>
          <p:nvPr/>
        </p:nvSpPr>
        <p:spPr>
          <a:xfrm>
            <a:off x="1039416" y="6209699"/>
            <a:ext cx="6912768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怎么证明？</a:t>
            </a:r>
            <a:r>
              <a:rPr lang="en-US" altLang="zh-CN" dirty="0">
                <a:solidFill>
                  <a:srgbClr val="FF0000"/>
                </a:solidFill>
              </a:rPr>
              <a:t>《</a:t>
            </a:r>
            <a:r>
              <a:rPr lang="zh-CN" altLang="en-US" dirty="0">
                <a:solidFill>
                  <a:srgbClr val="FF0000"/>
                </a:solidFill>
              </a:rPr>
              <a:t>算法导论</a:t>
            </a:r>
            <a:r>
              <a:rPr lang="en-US" altLang="zh-CN" dirty="0">
                <a:solidFill>
                  <a:srgbClr val="FF0000"/>
                </a:solidFill>
              </a:rPr>
              <a:t>》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4.6</a:t>
            </a:r>
            <a:r>
              <a:rPr lang="zh-CN" altLang="en-US" dirty="0">
                <a:solidFill>
                  <a:srgbClr val="FF0000"/>
                </a:solidFill>
              </a:rPr>
              <a:t>节采用递归树证明。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16">
                <a:extLst>
                  <a:ext uri="{FF2B5EF4-FFF2-40B4-BE49-F238E27FC236}">
                    <a16:creationId xmlns:a16="http://schemas.microsoft.com/office/drawing/2014/main" id="{CC4D904F-CEC3-C542-9131-F67591457F05}"/>
                  </a:ext>
                </a:extLst>
              </p:cNvPr>
              <p:cNvSpPr txBox="1"/>
              <p:nvPr/>
            </p:nvSpPr>
            <p:spPr>
              <a:xfrm>
                <a:off x="122367" y="98339"/>
                <a:ext cx="8899266" cy="220387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kumimoji="1" lang="zh-CN" altLang="en-US" sz="2000" b="1" dirty="0">
                    <a:solidFill>
                      <a:srgbClr val="9900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直观地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：我们用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比较：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多项式地大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多项式地大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0000FF"/>
                        </a:solidFill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同阶，则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本框 16">
                <a:extLst>
                  <a:ext uri="{FF2B5EF4-FFF2-40B4-BE49-F238E27FC236}">
                    <a16:creationId xmlns:a16="http://schemas.microsoft.com/office/drawing/2014/main" id="{CC4D904F-CEC3-C542-9131-F67591457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7" y="98339"/>
                <a:ext cx="8899266" cy="2203873"/>
              </a:xfrm>
              <a:prstGeom prst="rect">
                <a:avLst/>
              </a:prstGeom>
              <a:blipFill>
                <a:blip r:embed="rId3"/>
                <a:stretch>
                  <a:fillRect l="-56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402" name="Group 40"/>
          <p:cNvGrpSpPr/>
          <p:nvPr/>
        </p:nvGrpSpPr>
        <p:grpSpPr>
          <a:xfrm>
            <a:off x="71438" y="2997201"/>
            <a:ext cx="9180512" cy="1887538"/>
            <a:chOff x="0" y="2341"/>
            <a:chExt cx="5783" cy="1189"/>
          </a:xfrm>
        </p:grpSpPr>
        <p:sp>
          <p:nvSpPr>
            <p:cNvPr id="84001" name="Rectangle 33"/>
            <p:cNvSpPr>
              <a:spLocks noChangeArrowheads="1"/>
            </p:cNvSpPr>
            <p:nvPr/>
          </p:nvSpPr>
          <p:spPr bwMode="auto">
            <a:xfrm>
              <a:off x="68" y="2341"/>
              <a:ext cx="1678" cy="1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T(n)=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(n</a:t>
              </a:r>
              <a:r>
                <a:rPr kumimoji="1" lang="en-US" altLang="zh-CN" sz="3200" b="1" i="1" u="none" strike="noStrike" kern="1200" cap="none" spc="0" normalizeH="0" baseline="30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log</a:t>
              </a:r>
              <a:r>
                <a:rPr kumimoji="1" lang="en-US" altLang="zh-CN" sz="3200" b="1" i="1" u="none" strike="noStrike" kern="1200" cap="none" spc="0" normalizeH="0" baseline="10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b</a:t>
              </a:r>
              <a:r>
                <a:rPr kumimoji="1" lang="en-US" altLang="zh-CN" sz="3200" b="1" i="1" u="none" strike="noStrike" kern="1200" cap="none" spc="0" normalizeH="0" baseline="3000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a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)</a:t>
              </a:r>
            </a:p>
          </p:txBody>
        </p:sp>
        <p:sp>
          <p:nvSpPr>
            <p:cNvPr id="84002" name="Rectangle 34"/>
            <p:cNvSpPr>
              <a:spLocks noChangeArrowheads="1"/>
            </p:cNvSpPr>
            <p:nvPr/>
          </p:nvSpPr>
          <p:spPr bwMode="auto">
            <a:xfrm>
              <a:off x="3470" y="2341"/>
              <a:ext cx="1814" cy="1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T(n)=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1" lang="en-US" altLang="zh-CN" sz="32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(f(n))</a:t>
              </a:r>
            </a:p>
          </p:txBody>
        </p:sp>
        <p:sp>
          <p:nvSpPr>
            <p:cNvPr id="84003" name="Text Box 35"/>
            <p:cNvSpPr txBox="1">
              <a:spLocks noChangeArrowheads="1"/>
            </p:cNvSpPr>
            <p:nvPr/>
          </p:nvSpPr>
          <p:spPr bwMode="auto">
            <a:xfrm>
              <a:off x="5317" y="3203"/>
              <a:ext cx="466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en-US" altLang="zh-CN" sz="28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f(n)</a:t>
              </a:r>
            </a:p>
          </p:txBody>
        </p:sp>
        <p:sp>
          <p:nvSpPr>
            <p:cNvPr id="84004" name="Text Box 36"/>
            <p:cNvSpPr txBox="1">
              <a:spLocks noChangeArrowheads="1"/>
            </p:cNvSpPr>
            <p:nvPr/>
          </p:nvSpPr>
          <p:spPr bwMode="auto">
            <a:xfrm>
              <a:off x="2043" y="2341"/>
              <a:ext cx="1158" cy="3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defRPr/>
              </a:pPr>
              <a:r>
                <a:rPr kumimoji="1" lang="en-US" altLang="zh-CN" sz="3200" b="1" i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1" lang="en-US" altLang="zh-CN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(</a:t>
              </a:r>
              <a:r>
                <a:rPr kumimoji="1" lang="en-US" altLang="zh-CN" sz="3200" b="1" i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f(n)</a:t>
              </a:r>
              <a:r>
                <a:rPr kumimoji="1" lang="en-US" altLang="zh-CN" sz="3200" b="1" kern="1200" cap="none" spc="0" normalizeH="0" baseline="0" noProof="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lg</a:t>
              </a:r>
              <a:r>
                <a:rPr kumimoji="1" lang="en-US" altLang="zh-CN" sz="3200" b="1" i="1" kern="1200" cap="none" spc="0" normalizeH="0" baseline="0" noProof="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n</a:t>
              </a:r>
              <a:r>
                <a:rPr kumimoji="1" lang="en-US" altLang="zh-CN" sz="3200" b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)</a:t>
              </a:r>
            </a:p>
          </p:txBody>
        </p:sp>
        <p:sp>
          <p:nvSpPr>
            <p:cNvPr id="102407" name="Rectangle 38"/>
            <p:cNvSpPr/>
            <p:nvPr/>
          </p:nvSpPr>
          <p:spPr>
            <a:xfrm>
              <a:off x="1746" y="2976"/>
              <a:ext cx="1724" cy="40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08" name="Line 37"/>
            <p:cNvSpPr/>
            <p:nvPr/>
          </p:nvSpPr>
          <p:spPr>
            <a:xfrm>
              <a:off x="2608" y="2659"/>
              <a:ext cx="0" cy="7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09" name="Line 6"/>
            <p:cNvSpPr/>
            <p:nvPr/>
          </p:nvSpPr>
          <p:spPr>
            <a:xfrm>
              <a:off x="0" y="3385"/>
              <a:ext cx="53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84007" name="Text Box 39"/>
          <p:cNvSpPr txBox="1">
            <a:spLocks noChangeArrowheads="1"/>
          </p:cNvSpPr>
          <p:nvPr/>
        </p:nvSpPr>
        <p:spPr bwMode="auto">
          <a:xfrm>
            <a:off x="54669" y="5487988"/>
            <a:ext cx="8853706" cy="1200329"/>
          </a:xfrm>
          <a:prstGeom prst="rect">
            <a:avLst/>
          </a:prstGeom>
          <a:solidFill>
            <a:srgbClr val="00FFCC"/>
          </a:solidFill>
          <a:ln>
            <a:noFill/>
          </a:ln>
          <a:effectLst/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对于红色部分或者情况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3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不满足正则条件，</a:t>
            </a:r>
            <a:endParaRPr kumimoji="0" lang="en-US" altLang="zh-CN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Master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定理无能为力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6E130F-CC97-E744-A218-2F715C53346E}"/>
              </a:ext>
            </a:extLst>
          </p:cNvPr>
          <p:cNvSpPr txBox="1"/>
          <p:nvPr/>
        </p:nvSpPr>
        <p:spPr>
          <a:xfrm>
            <a:off x="7185279" y="123330"/>
            <a:ext cx="1728192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CN" dirty="0">
                <a:solidFill>
                  <a:srgbClr val="FF0000"/>
                </a:solidFill>
              </a:rPr>
              <a:t>和</a:t>
            </a:r>
            <a:r>
              <a:rPr lang="zh-CN" altLang="en-US" dirty="0">
                <a:solidFill>
                  <a:srgbClr val="FF0000"/>
                </a:solidFill>
              </a:rPr>
              <a:t>直觉一致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28DAC6-B8CA-9548-A31F-F0032671A8D0}"/>
              </a:ext>
            </a:extLst>
          </p:cNvPr>
          <p:cNvSpPr txBox="1"/>
          <p:nvPr/>
        </p:nvSpPr>
        <p:spPr>
          <a:xfrm>
            <a:off x="7415808" y="1340768"/>
            <a:ext cx="1728192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36000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不要忘了正则条件</a:t>
            </a:r>
            <a:endParaRPr lang="en-US" altLang="zh-CN" sz="16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0">
                <a:extLst>
                  <a:ext uri="{FF2B5EF4-FFF2-40B4-BE49-F238E27FC236}">
                    <a16:creationId xmlns:a16="http://schemas.microsoft.com/office/drawing/2014/main" id="{A38DD7B6-873E-F34A-A212-ADED38CB859E}"/>
                  </a:ext>
                </a:extLst>
              </p:cNvPr>
              <p:cNvSpPr/>
              <p:nvPr/>
            </p:nvSpPr>
            <p:spPr>
              <a:xfrm>
                <a:off x="2087332" y="4725988"/>
                <a:ext cx="1511761" cy="583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0">
                <a:extLst>
                  <a:ext uri="{FF2B5EF4-FFF2-40B4-BE49-F238E27FC236}">
                    <a16:creationId xmlns:a16="http://schemas.microsoft.com/office/drawing/2014/main" id="{A38DD7B6-873E-F34A-A212-ADED38CB8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2" y="4725988"/>
                <a:ext cx="1511761" cy="583558"/>
              </a:xfrm>
              <a:prstGeom prst="rect">
                <a:avLst/>
              </a:prstGeom>
              <a:blipFill>
                <a:blip r:embed="rId4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3">
                <a:extLst>
                  <a:ext uri="{FF2B5EF4-FFF2-40B4-BE49-F238E27FC236}">
                    <a16:creationId xmlns:a16="http://schemas.microsoft.com/office/drawing/2014/main" id="{F9E09CF6-B6D2-4F48-936C-D6201073FC36}"/>
                  </a:ext>
                </a:extLst>
              </p:cNvPr>
              <p:cNvSpPr/>
              <p:nvPr/>
            </p:nvSpPr>
            <p:spPr>
              <a:xfrm>
                <a:off x="3664950" y="4734547"/>
                <a:ext cx="1093376" cy="583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6" name="矩形 3">
                <a:extLst>
                  <a:ext uri="{FF2B5EF4-FFF2-40B4-BE49-F238E27FC236}">
                    <a16:creationId xmlns:a16="http://schemas.microsoft.com/office/drawing/2014/main" id="{F9E09CF6-B6D2-4F48-936C-D6201073F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950" y="4734547"/>
                <a:ext cx="1093376" cy="583558"/>
              </a:xfrm>
              <a:prstGeom prst="rect">
                <a:avLst/>
              </a:prstGeom>
              <a:blipFill>
                <a:blip r:embed="rId5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1">
                <a:extLst>
                  <a:ext uri="{FF2B5EF4-FFF2-40B4-BE49-F238E27FC236}">
                    <a16:creationId xmlns:a16="http://schemas.microsoft.com/office/drawing/2014/main" id="{823F88F7-6E19-0146-808A-B05E4B2E7CAC}"/>
                  </a:ext>
                </a:extLst>
              </p:cNvPr>
              <p:cNvSpPr/>
              <p:nvPr/>
            </p:nvSpPr>
            <p:spPr>
              <a:xfrm>
                <a:off x="4850146" y="4734547"/>
                <a:ext cx="1511761" cy="583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矩形 21">
                <a:extLst>
                  <a:ext uri="{FF2B5EF4-FFF2-40B4-BE49-F238E27FC236}">
                    <a16:creationId xmlns:a16="http://schemas.microsoft.com/office/drawing/2014/main" id="{823F88F7-6E19-0146-808A-B05E4B2E7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146" y="4734547"/>
                <a:ext cx="1511761" cy="583558"/>
              </a:xfrm>
              <a:prstGeom prst="rect">
                <a:avLst/>
              </a:prstGeom>
              <a:blipFill>
                <a:blip r:embed="rId6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07" grpId="0" bldLvl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90F42-2973-2848-8B0D-648B1123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65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65130-639F-0B46-A606-BB20C749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Master</a:t>
            </a:r>
            <a:r>
              <a:rPr lang="zh-CN" altLang="en-US" dirty="0"/>
              <a:t>定理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EF05EDA7-C4AE-5D4C-B824-A282A37C7380}"/>
                  </a:ext>
                </a:extLst>
              </p:cNvPr>
              <p:cNvSpPr txBox="1"/>
              <p:nvPr/>
            </p:nvSpPr>
            <p:spPr>
              <a:xfrm>
                <a:off x="266383" y="1268760"/>
                <a:ext cx="8611234" cy="338874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kumimoji="1" lang="zh-CN" altLang="en-US" b="1" dirty="0">
                    <a:solidFill>
                      <a:srgbClr val="9900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更进一步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）在第一种情况，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不仅小于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，必须多项式地小于，即对于一个常数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）在第三种情况，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不仅大于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，必须多项式地大于，即对于一个常数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2">
                <a:extLst>
                  <a:ext uri="{FF2B5EF4-FFF2-40B4-BE49-F238E27FC236}">
                    <a16:creationId xmlns:a16="http://schemas.microsoft.com/office/drawing/2014/main" id="{EF05EDA7-C4AE-5D4C-B824-A282A37C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3" y="1268760"/>
                <a:ext cx="8611234" cy="3388748"/>
              </a:xfrm>
              <a:prstGeom prst="rect">
                <a:avLst/>
              </a:prstGeom>
              <a:blipFill>
                <a:blip r:embed="rId2"/>
                <a:stretch>
                  <a:fillRect l="-1029" r="-455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76243-D6AD-5D49-B8B4-52E2B8C7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66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2DC0A9-A739-7649-A9DD-5042E466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Master</a:t>
            </a:r>
            <a:r>
              <a:rPr lang="zh-CN" altLang="en-US" dirty="0"/>
              <a:t>定理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4">
                <a:extLst>
                  <a:ext uri="{FF2B5EF4-FFF2-40B4-BE49-F238E27FC236}">
                    <a16:creationId xmlns:a16="http://schemas.microsoft.com/office/drawing/2014/main" id="{D3748F21-D14A-3040-A0B3-9C9B1C94FC5B}"/>
                  </a:ext>
                </a:extLst>
              </p:cNvPr>
              <p:cNvSpPr txBox="1"/>
              <p:nvPr/>
            </p:nvSpPr>
            <p:spPr>
              <a:xfrm>
                <a:off x="381000" y="1882478"/>
                <a:ext cx="3686945" cy="40011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14">
                <a:extLst>
                  <a:ext uri="{FF2B5EF4-FFF2-40B4-BE49-F238E27FC236}">
                    <a16:creationId xmlns:a16="http://schemas.microsoft.com/office/drawing/2014/main" id="{D3748F21-D14A-3040-A0B3-9C9B1C94F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882478"/>
                <a:ext cx="3686945" cy="400110"/>
              </a:xfrm>
              <a:prstGeom prst="rect">
                <a:avLst/>
              </a:prstGeom>
              <a:blipFill>
                <a:blip r:embed="rId2"/>
                <a:stretch>
                  <a:fillRect l="-1706" t="-105882" b="-17058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5">
                <a:extLst>
                  <a:ext uri="{FF2B5EF4-FFF2-40B4-BE49-F238E27FC236}">
                    <a16:creationId xmlns:a16="http://schemas.microsoft.com/office/drawing/2014/main" id="{ED1F7C87-EF12-2944-9EE2-32A231C63E75}"/>
                  </a:ext>
                </a:extLst>
              </p:cNvPr>
              <p:cNvSpPr txBox="1"/>
              <p:nvPr/>
            </p:nvSpPr>
            <p:spPr>
              <a:xfrm>
                <a:off x="380998" y="2344709"/>
                <a:ext cx="8611235" cy="1600887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9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15">
                <a:extLst>
                  <a:ext uri="{FF2B5EF4-FFF2-40B4-BE49-F238E27FC236}">
                    <a16:creationId xmlns:a16="http://schemas.microsoft.com/office/drawing/2014/main" id="{ED1F7C87-EF12-2944-9EE2-32A231C63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2344709"/>
                <a:ext cx="8611235" cy="1600887"/>
              </a:xfrm>
              <a:prstGeom prst="rect">
                <a:avLst/>
              </a:prstGeom>
              <a:blipFill>
                <a:blip r:embed="rId3"/>
                <a:stretch>
                  <a:fillRect l="-736" b="-629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9">
                <a:extLst>
                  <a:ext uri="{FF2B5EF4-FFF2-40B4-BE49-F238E27FC236}">
                    <a16:creationId xmlns:a16="http://schemas.microsoft.com/office/drawing/2014/main" id="{DE007037-2254-7E49-BAB8-7F689A8F4BB9}"/>
                  </a:ext>
                </a:extLst>
              </p:cNvPr>
              <p:cNvSpPr txBox="1"/>
              <p:nvPr/>
            </p:nvSpPr>
            <p:spPr>
              <a:xfrm>
                <a:off x="380999" y="4149080"/>
                <a:ext cx="3686946" cy="40011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9">
                <a:extLst>
                  <a:ext uri="{FF2B5EF4-FFF2-40B4-BE49-F238E27FC236}">
                    <a16:creationId xmlns:a16="http://schemas.microsoft.com/office/drawing/2014/main" id="{DE007037-2254-7E49-BAB8-7F689A8F4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4149080"/>
                <a:ext cx="3686946" cy="400110"/>
              </a:xfrm>
              <a:prstGeom prst="rect">
                <a:avLst/>
              </a:prstGeom>
              <a:blipFill>
                <a:blip r:embed="rId4"/>
                <a:stretch>
                  <a:fillRect l="-1361" t="-102857" b="-16000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20">
                <a:extLst>
                  <a:ext uri="{FF2B5EF4-FFF2-40B4-BE49-F238E27FC236}">
                    <a16:creationId xmlns:a16="http://schemas.microsoft.com/office/drawing/2014/main" id="{285EA5C6-7355-F347-815C-BF527F2F073E}"/>
                  </a:ext>
                </a:extLst>
              </p:cNvPr>
              <p:cNvSpPr txBox="1"/>
              <p:nvPr/>
            </p:nvSpPr>
            <p:spPr>
              <a:xfrm>
                <a:off x="380998" y="4619400"/>
                <a:ext cx="8611235" cy="1736950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)=1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    1</m:t>
                            </m:r>
                          </m:sup>
                        </m:sSubSup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)=1=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20">
                <a:extLst>
                  <a:ext uri="{FF2B5EF4-FFF2-40B4-BE49-F238E27FC236}">
                    <a16:creationId xmlns:a16="http://schemas.microsoft.com/office/drawing/2014/main" id="{285EA5C6-7355-F347-815C-BF527F2F0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4619400"/>
                <a:ext cx="8611235" cy="1736950"/>
              </a:xfrm>
              <a:prstGeom prst="rect">
                <a:avLst/>
              </a:prstGeom>
              <a:blipFill>
                <a:blip r:embed="rId5"/>
                <a:stretch>
                  <a:fillRect l="-736" t="-12319" b="-579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21">
                <a:extLst>
                  <a:ext uri="{FF2B5EF4-FFF2-40B4-BE49-F238E27FC236}">
                    <a16:creationId xmlns:a16="http://schemas.microsoft.com/office/drawing/2014/main" id="{D1445F1B-788B-2A4E-85D5-76EB4385C6C8}"/>
                  </a:ext>
                </a:extLst>
              </p:cNvPr>
              <p:cNvSpPr/>
              <p:nvPr/>
            </p:nvSpPr>
            <p:spPr>
              <a:xfrm>
                <a:off x="266382" y="967864"/>
                <a:ext cx="8611235" cy="819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21">
                <a:extLst>
                  <a:ext uri="{FF2B5EF4-FFF2-40B4-BE49-F238E27FC236}">
                    <a16:creationId xmlns:a16="http://schemas.microsoft.com/office/drawing/2014/main" id="{D1445F1B-788B-2A4E-85D5-76EB4385C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2" y="967864"/>
                <a:ext cx="8611235" cy="819070"/>
              </a:xfrm>
              <a:prstGeom prst="rect">
                <a:avLst/>
              </a:prstGeom>
              <a:blipFill>
                <a:blip r:embed="rId6"/>
                <a:stretch>
                  <a:fillRect l="-885" b="-1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B822EBD-F9A7-0942-B4D7-977A0C1F8322}"/>
              </a:ext>
            </a:extLst>
          </p:cNvPr>
          <p:cNvSpPr txBox="1"/>
          <p:nvPr/>
        </p:nvSpPr>
        <p:spPr>
          <a:xfrm>
            <a:off x="6156176" y="2260683"/>
            <a:ext cx="201622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a,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b</a:t>
            </a:r>
            <a:r>
              <a:rPr lang="zh-CN" altLang="en-US" sz="2000" dirty="0">
                <a:solidFill>
                  <a:srgbClr val="FF0000"/>
                </a:solidFill>
              </a:rPr>
              <a:t>值不要搞错</a:t>
            </a:r>
            <a:endParaRPr lang="en-US" altLang="zh-CN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9A0A7-8963-924E-ACC9-180D884B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67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586F47-6189-9846-BE23-91E3F3A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Master</a:t>
            </a:r>
            <a:r>
              <a:rPr lang="zh-CN" altLang="en-US" dirty="0"/>
              <a:t>定理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7">
                <a:extLst>
                  <a:ext uri="{FF2B5EF4-FFF2-40B4-BE49-F238E27FC236}">
                    <a16:creationId xmlns:a16="http://schemas.microsoft.com/office/drawing/2014/main" id="{F6D2C04D-02DA-6C4A-9224-DEFD22C959C6}"/>
                  </a:ext>
                </a:extLst>
              </p:cNvPr>
              <p:cNvSpPr/>
              <p:nvPr/>
            </p:nvSpPr>
            <p:spPr>
              <a:xfrm>
                <a:off x="318768" y="1034026"/>
                <a:ext cx="8611235" cy="751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0000FF"/>
                        </a:solidFill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是常数，且对于所有充分大的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7">
                <a:extLst>
                  <a:ext uri="{FF2B5EF4-FFF2-40B4-BE49-F238E27FC236}">
                    <a16:creationId xmlns:a16="http://schemas.microsoft.com/office/drawing/2014/main" id="{F6D2C04D-02DA-6C4A-9224-DEFD22C95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8" y="1034026"/>
                <a:ext cx="8611235" cy="751168"/>
              </a:xfrm>
              <a:prstGeom prst="rect">
                <a:avLst/>
              </a:prstGeom>
              <a:blipFill>
                <a:blip r:embed="rId2"/>
                <a:stretch>
                  <a:fillRect l="-588" t="-15000" b="-9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8">
                <a:extLst>
                  <a:ext uri="{FF2B5EF4-FFF2-40B4-BE49-F238E27FC236}">
                    <a16:creationId xmlns:a16="http://schemas.microsoft.com/office/drawing/2014/main" id="{E1A06736-71C4-BA4E-BDB9-A13BF325F88F}"/>
                  </a:ext>
                </a:extLst>
              </p:cNvPr>
              <p:cNvSpPr txBox="1"/>
              <p:nvPr/>
            </p:nvSpPr>
            <p:spPr>
              <a:xfrm>
                <a:off x="318771" y="2202160"/>
                <a:ext cx="3965198" cy="40011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sz="20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8">
                <a:extLst>
                  <a:ext uri="{FF2B5EF4-FFF2-40B4-BE49-F238E27FC236}">
                    <a16:creationId xmlns:a16="http://schemas.microsoft.com/office/drawing/2014/main" id="{E1A06736-71C4-BA4E-BDB9-A13BF325F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1" y="2202160"/>
                <a:ext cx="3965198" cy="400110"/>
              </a:xfrm>
              <a:prstGeom prst="rect">
                <a:avLst/>
              </a:prstGeom>
              <a:blipFill>
                <a:blip r:embed="rId3"/>
                <a:stretch>
                  <a:fillRect l="-1270" t="-105882" r="-7619" b="-17058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4B7FE41C-1055-1849-AE98-B4B1A1F25FFC}"/>
                  </a:ext>
                </a:extLst>
              </p:cNvPr>
              <p:cNvSpPr txBox="1"/>
              <p:nvPr/>
            </p:nvSpPr>
            <p:spPr>
              <a:xfrm>
                <a:off x="318767" y="3148505"/>
                <a:ext cx="8611235" cy="2214452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sz="20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0.793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0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sz="20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l-GR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</m:t>
                    </m:r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）对所有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3×</m:t>
                    </m:r>
                    <m:f>
                      <m:f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sz="2000" b="0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))=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9">
                <a:extLst>
                  <a:ext uri="{FF2B5EF4-FFF2-40B4-BE49-F238E27FC236}">
                    <a16:creationId xmlns:a16="http://schemas.microsoft.com/office/drawing/2014/main" id="{4B7FE41C-1055-1849-AE98-B4B1A1F25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7" y="3148505"/>
                <a:ext cx="8611235" cy="2214452"/>
              </a:xfrm>
              <a:prstGeom prst="rect">
                <a:avLst/>
              </a:prstGeom>
              <a:blipFill>
                <a:blip r:embed="rId4"/>
                <a:stretch>
                  <a:fillRect l="-588" b="-9091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55AE7C3-4B83-F943-9FE0-D78B7781E6D3}"/>
              </a:ext>
            </a:extLst>
          </p:cNvPr>
          <p:cNvSpPr txBox="1"/>
          <p:nvPr/>
        </p:nvSpPr>
        <p:spPr>
          <a:xfrm>
            <a:off x="6156176" y="4869160"/>
            <a:ext cx="2218285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不要忘了正则条件</a:t>
            </a:r>
            <a:endParaRPr lang="en-US" altLang="zh-CN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410C6-4852-3B4A-87A1-9CDE9A85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68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9BB857-C419-BE48-B2A2-274A0BFF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Master定理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18">
                <a:extLst>
                  <a:ext uri="{FF2B5EF4-FFF2-40B4-BE49-F238E27FC236}">
                    <a16:creationId xmlns:a16="http://schemas.microsoft.com/office/drawing/2014/main" id="{B7B9B5F2-8F60-1148-9F51-023363303762}"/>
                  </a:ext>
                </a:extLst>
              </p:cNvPr>
              <p:cNvSpPr txBox="1"/>
              <p:nvPr/>
            </p:nvSpPr>
            <p:spPr>
              <a:xfrm>
                <a:off x="318770" y="1052736"/>
                <a:ext cx="8611233" cy="46166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18">
                <a:extLst>
                  <a:ext uri="{FF2B5EF4-FFF2-40B4-BE49-F238E27FC236}">
                    <a16:creationId xmlns:a16="http://schemas.microsoft.com/office/drawing/2014/main" id="{B7B9B5F2-8F60-1148-9F51-023363303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0" y="1052736"/>
                <a:ext cx="8611233" cy="461665"/>
              </a:xfrm>
              <a:prstGeom prst="rect">
                <a:avLst/>
              </a:prstGeom>
              <a:blipFill>
                <a:blip r:embed="rId2"/>
                <a:stretch>
                  <a:fillRect l="-1028" t="-115385" b="-18205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19">
                <a:extLst>
                  <a:ext uri="{FF2B5EF4-FFF2-40B4-BE49-F238E27FC236}">
                    <a16:creationId xmlns:a16="http://schemas.microsoft.com/office/drawing/2014/main" id="{791F0D48-95F5-FC47-A0A0-46886F973D18}"/>
                  </a:ext>
                </a:extLst>
              </p:cNvPr>
              <p:cNvSpPr txBox="1"/>
              <p:nvPr/>
            </p:nvSpPr>
            <p:spPr>
              <a:xfrm>
                <a:off x="318768" y="1571861"/>
                <a:ext cx="8611235" cy="24820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2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，但不是多项式地大于，即不能找到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，使得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因此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Master 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定理不适用于该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19">
                <a:extLst>
                  <a:ext uri="{FF2B5EF4-FFF2-40B4-BE49-F238E27FC236}">
                    <a16:creationId xmlns:a16="http://schemas.microsoft.com/office/drawing/2014/main" id="{791F0D48-95F5-FC47-A0A0-46886F973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8" y="1571861"/>
                <a:ext cx="8611235" cy="2482090"/>
              </a:xfrm>
              <a:prstGeom prst="rect">
                <a:avLst/>
              </a:prstGeom>
              <a:blipFill>
                <a:blip r:embed="rId3"/>
                <a:stretch>
                  <a:fillRect l="-1028" b="-452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8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253290-F71C-B347-9262-53B83D5C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85334" y="1459089"/>
            <a:ext cx="6773333" cy="39398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DE210-EA97-FA4B-A742-6A1062B6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69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23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A32C-974A-E144-99BA-D31B768A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22" y="2117799"/>
            <a:ext cx="7886700" cy="9779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noProof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log(n) 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how many times do you need to divide n by 2 in order to get down to 1?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4EC6E-3E4B-3947-8F6B-C912FA1F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7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873" name="Title 1">
            <a:extLst>
              <a:ext uri="{FF2B5EF4-FFF2-40B4-BE49-F238E27FC236}">
                <a16:creationId xmlns:a16="http://schemas.microsoft.com/office/drawing/2014/main" id="{7270BF54-DCCC-D848-B692-3D49EB4F8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959644"/>
            <a:ext cx="5565304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dirty="0"/>
              <a:t>Quick log refresher</a:t>
            </a:r>
          </a:p>
        </p:txBody>
      </p:sp>
      <p:sp>
        <p:nvSpPr>
          <p:cNvPr id="79875" name="TextBox 3">
            <a:extLst>
              <a:ext uri="{FF2B5EF4-FFF2-40B4-BE49-F238E27FC236}">
                <a16:creationId xmlns:a16="http://schemas.microsoft.com/office/drawing/2014/main" id="{E474292F-EE91-784D-9D15-59FA85057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2995613"/>
            <a:ext cx="123348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3200" dirty="0"/>
              <a:t>32</a:t>
            </a:r>
          </a:p>
          <a:p>
            <a:pPr eaLnBrk="0" hangingPunct="0"/>
            <a:r>
              <a:rPr lang="en-US" altLang="zh-CN" sz="3200" dirty="0"/>
              <a:t>16</a:t>
            </a:r>
          </a:p>
          <a:p>
            <a:pPr eaLnBrk="0" hangingPunct="0"/>
            <a:r>
              <a:rPr lang="en-US" altLang="zh-CN" sz="3200" dirty="0"/>
              <a:t>8</a:t>
            </a:r>
          </a:p>
          <a:p>
            <a:pPr eaLnBrk="0" hangingPunct="0"/>
            <a:r>
              <a:rPr lang="en-US" altLang="zh-CN" sz="3200" dirty="0"/>
              <a:t>4</a:t>
            </a:r>
          </a:p>
          <a:p>
            <a:pPr eaLnBrk="0" hangingPunct="0"/>
            <a:r>
              <a:rPr lang="en-US" altLang="zh-CN" sz="3200" dirty="0"/>
              <a:t>2</a:t>
            </a:r>
          </a:p>
          <a:p>
            <a:pPr eaLnBrk="0" hangingPunct="0"/>
            <a:r>
              <a:rPr lang="en-US" altLang="zh-CN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0A623-6858-BA4F-8FC7-3BB84472FD99}"/>
              </a:ext>
            </a:extLst>
          </p:cNvPr>
          <p:cNvSpPr txBox="1"/>
          <p:nvPr/>
        </p:nvSpPr>
        <p:spPr>
          <a:xfrm>
            <a:off x="893763" y="6135688"/>
            <a:ext cx="17097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log(32) = 5</a:t>
            </a:r>
          </a:p>
        </p:txBody>
      </p:sp>
      <p:sp>
        <p:nvSpPr>
          <p:cNvPr id="79877" name="TextBox 5">
            <a:extLst>
              <a:ext uri="{FF2B5EF4-FFF2-40B4-BE49-F238E27FC236}">
                <a16:creationId xmlns:a16="http://schemas.microsoft.com/office/drawing/2014/main" id="{7CD569E6-16C1-6D4F-AD9F-086EF3E21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2" y="1317438"/>
            <a:ext cx="3024336" cy="830997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b="1" dirty="0">
                <a:solidFill>
                  <a:srgbClr val="FF0000"/>
                </a:solidFill>
              </a:rPr>
              <a:t>All logarithms in this course are base 2</a:t>
            </a:r>
          </a:p>
        </p:txBody>
      </p:sp>
      <p:sp>
        <p:nvSpPr>
          <p:cNvPr id="79878" name="TextBox 6">
            <a:extLst>
              <a:ext uri="{FF2B5EF4-FFF2-40B4-BE49-F238E27FC236}">
                <a16:creationId xmlns:a16="http://schemas.microsoft.com/office/drawing/2014/main" id="{734D59CD-30BA-8847-A689-1FCC48CC8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975" y="2995613"/>
            <a:ext cx="12319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800" dirty="0"/>
              <a:t>64</a:t>
            </a:r>
          </a:p>
          <a:p>
            <a:pPr eaLnBrk="0" hangingPunct="0"/>
            <a:r>
              <a:rPr lang="en-US" altLang="zh-CN" sz="2800" dirty="0"/>
              <a:t>32</a:t>
            </a:r>
          </a:p>
          <a:p>
            <a:pPr eaLnBrk="0" hangingPunct="0"/>
            <a:r>
              <a:rPr lang="en-US" altLang="zh-CN" sz="2800" dirty="0"/>
              <a:t>16</a:t>
            </a:r>
          </a:p>
          <a:p>
            <a:pPr eaLnBrk="0" hangingPunct="0"/>
            <a:r>
              <a:rPr lang="en-US" altLang="zh-CN" sz="2800" dirty="0"/>
              <a:t>8</a:t>
            </a:r>
          </a:p>
          <a:p>
            <a:pPr eaLnBrk="0" hangingPunct="0"/>
            <a:r>
              <a:rPr lang="en-US" altLang="zh-CN" sz="2800" dirty="0"/>
              <a:t>4</a:t>
            </a:r>
          </a:p>
          <a:p>
            <a:pPr eaLnBrk="0" hangingPunct="0"/>
            <a:r>
              <a:rPr lang="en-US" altLang="zh-CN" sz="2800" dirty="0"/>
              <a:t>2</a:t>
            </a:r>
          </a:p>
          <a:p>
            <a:pPr eaLnBrk="0" hangingPunct="0"/>
            <a:r>
              <a:rPr lang="en-US" altLang="zh-CN" sz="28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45EAB-43CA-DE43-92FB-CD1C30C5C766}"/>
              </a:ext>
            </a:extLst>
          </p:cNvPr>
          <p:cNvSpPr txBox="1"/>
          <p:nvPr/>
        </p:nvSpPr>
        <p:spPr>
          <a:xfrm>
            <a:off x="2955925" y="6116638"/>
            <a:ext cx="170815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log(64) =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092C4-C88A-C646-A537-E2702F1DD711}"/>
              </a:ext>
            </a:extLst>
          </p:cNvPr>
          <p:cNvSpPr txBox="1"/>
          <p:nvPr/>
        </p:nvSpPr>
        <p:spPr>
          <a:xfrm>
            <a:off x="4979988" y="3127375"/>
            <a:ext cx="3535362" cy="3046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log(128) = 7</a:t>
            </a: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log(256) = 8 </a:t>
            </a: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log(512) = 9</a:t>
            </a: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.</a:t>
            </a: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.</a:t>
            </a: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.</a:t>
            </a:r>
          </a:p>
          <a:p>
            <a:pPr eaLnBrk="0" hangingPunct="0"/>
            <a:r>
              <a:rPr lang="en-US" noProof="1">
                <a:solidFill>
                  <a:schemeClr val="accent5"/>
                </a:solidFill>
                <a:sym typeface="+mn-ea"/>
              </a:rPr>
              <a:t>log(</a:t>
            </a:r>
            <a:r>
              <a:rPr lang="en-US" b="1" noProof="1">
                <a:solidFill>
                  <a:schemeClr val="accent5">
                    <a:lumMod val="75000"/>
                  </a:schemeClr>
                </a:solidFill>
                <a:sym typeface="+mn-ea"/>
              </a:rPr>
              <a:t>number of particles in the universe</a:t>
            </a:r>
            <a:r>
              <a:rPr lang="en-US" noProof="1">
                <a:solidFill>
                  <a:schemeClr val="accent5"/>
                </a:solidFill>
                <a:sym typeface="+mn-ea"/>
              </a:rPr>
              <a:t>) &lt; 280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22D89-1CC1-9D45-B404-0C4FBEA6C126}"/>
              </a:ext>
            </a:extLst>
          </p:cNvPr>
          <p:cNvSpPr txBox="1"/>
          <p:nvPr/>
        </p:nvSpPr>
        <p:spPr>
          <a:xfrm rot="992864">
            <a:off x="7274718" y="4011612"/>
            <a:ext cx="1951038" cy="10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0" hangingPunct="0"/>
            <a:r>
              <a:rPr lang="en-US" sz="2000" noProof="1">
                <a:solidFill>
                  <a:srgbClr val="FF0000"/>
                </a:solidFill>
                <a:sym typeface="+mn-ea"/>
              </a:rPr>
              <a:t>log(n) grows very slowly with n.</a:t>
            </a: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5585EA5D-1733-F947-947E-1A82001758A9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92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CN"/>
              <a:t>增长的阶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5088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AAB86-597D-194C-96B5-30DEC98B5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412776"/>
                <a:ext cx="8229600" cy="475942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800" b="1" dirty="0"/>
                  <a:t>渐进效率</a:t>
                </a:r>
                <a:endParaRPr lang="en-US" altLang="zh-CN" sz="2800" b="1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sz="2400" dirty="0"/>
                  <a:t>输入规模无限增加时，在极限中，算法的运行时间如何随着输入规模的变大而增加。</a:t>
                </a:r>
                <a:endParaRPr lang="en-US" altLang="zh-CN" sz="24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sz="2400" dirty="0"/>
                  <a:t>忽略低阶项和最高阶的系数</a:t>
                </a:r>
                <a:endParaRPr lang="en-US" altLang="zh-CN" sz="2400" dirty="0"/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sz="2400" dirty="0"/>
                  <a:t>只考虑最高阶</a:t>
                </a:r>
                <a:r>
                  <a:rPr lang="en-US" altLang="zh-CN" sz="2400" dirty="0"/>
                  <a:t>(</a:t>
                </a:r>
                <a:r>
                  <a:rPr lang="zh-CN" altLang="en-US" sz="2400" dirty="0"/>
                  <a:t>增长的阶</a:t>
                </a:r>
                <a:r>
                  <a:rPr lang="en-US" altLang="zh-CN" sz="2400" dirty="0"/>
                  <a:t>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zh-CN" altLang="en-US" b="1" dirty="0"/>
                  <a:t>典型的增长阶</a:t>
                </a:r>
                <a:endParaRPr lang="en-US" altLang="zh-CN" b="1" dirty="0"/>
              </a:p>
              <a:p>
                <a:pPr lvl="1" algn="just" eaLnBrk="1" hangingPunct="1">
                  <a:lnSpc>
                    <a:spcPct val="9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(1), (lg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), (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),(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), (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log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), (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), (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3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), (2</a:t>
                </a:r>
                <a:r>
                  <a:rPr lang="en-US" altLang="zh-CN" sz="24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), (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!)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800" dirty="0">
                    <a:sym typeface="Symbol" panose="05050102010706020507" pitchFamily="18" charset="2"/>
                  </a:rPr>
                  <a:t>增长（渐进）记号</a:t>
                </a:r>
                <a:r>
                  <a:rPr lang="en-US" altLang="zh-CN" sz="2800" dirty="0">
                    <a:sym typeface="Symbol" panose="05050102010706020507" pitchFamily="18" charset="2"/>
                  </a:rPr>
                  <a:t>: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O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, , 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o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.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既可以用来刻画算法运行时间效率，也可以描述空间效率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AAB86-597D-194C-96B5-30DEC98B5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12776"/>
                <a:ext cx="8229600" cy="4759424"/>
              </a:xfrm>
              <a:prstGeom prst="rect">
                <a:avLst/>
              </a:prstGeom>
              <a:blipFill>
                <a:blip r:embed="rId2"/>
                <a:stretch>
                  <a:fillRect l="-1695" t="-2926" r="-10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A41BC-9608-0D47-AF42-3E45C180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8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23AB10-637D-AC4E-AC8C-33AE2F92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增长函数</a:t>
            </a:r>
          </a:p>
        </p:txBody>
      </p:sp>
    </p:spTree>
    <p:extLst>
      <p:ext uri="{BB962C8B-B14F-4D97-AF65-F5344CB8AC3E}">
        <p14:creationId xmlns:p14="http://schemas.microsoft.com/office/powerpoint/2010/main" val="261844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7832" name="Text Box 27"/>
              <p:cNvSpPr txBox="1">
                <a:spLocks noChangeArrowheads="1"/>
              </p:cNvSpPr>
              <p:nvPr/>
            </p:nvSpPr>
            <p:spPr bwMode="auto">
              <a:xfrm>
                <a:off x="539553" y="1242153"/>
                <a:ext cx="8496934" cy="2329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定义：</a:t>
                </a:r>
                <a:endParaRPr kumimoji="1" lang="en-US" altLang="zh-CN" sz="28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marR="0" lvl="0" indent="0" algn="just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(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g(n)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=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{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f(n) | c</a:t>
                </a:r>
                <a:r>
                  <a:rPr kumimoji="1" lang="en-US" altLang="zh-CN" sz="2400" i="1" u="none" strike="noStrike" kern="1200" cap="none" spc="0" normalizeH="0" baseline="-25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c</a:t>
                </a:r>
                <a:r>
                  <a:rPr kumimoji="1" lang="en-US" altLang="zh-CN" sz="2400" i="1" u="none" strike="noStrike" kern="1200" cap="none" spc="0" normalizeH="0" baseline="-25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&gt;0,  n</a:t>
                </a:r>
                <a:r>
                  <a:rPr kumimoji="1" lang="en-US" altLang="zh-CN" sz="2400" i="1" u="none" strike="noStrike" kern="1200" cap="none" spc="0" normalizeH="0" baseline="-25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n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≥</m:t>
                    </m:r>
                  </m:oMath>
                </a14:m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kumimoji="1" lang="en-US" altLang="zh-CN" sz="2400" i="1" u="none" strike="noStrike" kern="1200" cap="none" spc="0" normalizeH="0" baseline="-25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r>
                  <a:rPr kumimoji="1" lang="zh-CN" alt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r>
                  <a:rPr kumimoji="1" lang="zh-CN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</a:t>
                </a:r>
                <a:r>
                  <a:rPr kumimoji="1"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r>
                  <a:rPr kumimoji="1" lang="en-US" altLang="zh-CN" sz="2400" i="1" u="none" strike="noStrike" kern="1200" cap="none" spc="0" normalizeH="0" baseline="-25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g(n)</a:t>
                </a:r>
                <a:r>
                  <a:rPr kumimoji="1" lang="zh-CN" alt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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f(n)</a:t>
                </a:r>
                <a:r>
                  <a:rPr kumimoji="1" lang="zh-CN" alt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</a:t>
                </a:r>
                <a:r>
                  <a:rPr kumimoji="1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</a:t>
                </a:r>
                <a:r>
                  <a:rPr kumimoji="1" lang="en-US" altLang="zh-CN" sz="2400" i="1" u="none" strike="noStrike" kern="1200" cap="none" spc="0" normalizeH="0" baseline="-25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g(n)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} </a:t>
                </a:r>
              </a:p>
              <a:p>
                <a:pPr lvl="0" algn="just">
                  <a:lnSpc>
                    <a:spcPct val="125000"/>
                  </a:lnSpc>
                  <a:spcBef>
                    <a:spcPct val="0"/>
                  </a:spcBef>
                  <a:buNone/>
                  <a:defRPr/>
                </a:pP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sym typeface="Symbol" panose="05050102010706020507" pitchFamily="18" charset="2"/>
                  </a:rPr>
                  <a:t>称为与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sym typeface="Symbol" panose="05050102010706020507" pitchFamily="18" charset="2"/>
                  </a:rPr>
                  <a:t>g(n)</a:t>
                </a: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同阶</a:t>
                </a: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的函数集合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。</a:t>
                </a:r>
                <a:r>
                  <a:rPr lang="zh-CN" altLang="en-US" sz="2400" dirty="0"/>
                  <a:t>我们称为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g(n)</a:t>
                </a:r>
                <a:r>
                  <a:rPr lang="zh-CN" altLang="en-US" sz="2400" dirty="0">
                    <a:sym typeface="+mn-ea"/>
                  </a:rPr>
                  <a:t>是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zh-CN" altLang="en-US" sz="2400" dirty="0">
                    <a:sym typeface="+mn-ea"/>
                  </a:rPr>
                  <a:t>的渐进</a:t>
                </a:r>
                <a:r>
                  <a:rPr lang="zh-CN" altLang="en-US" sz="2400" dirty="0">
                    <a:solidFill>
                      <a:srgbClr val="FF0000"/>
                    </a:solidFill>
                    <a:sym typeface="+mn-ea"/>
                  </a:rPr>
                  <a:t>紧界</a:t>
                </a:r>
                <a:r>
                  <a:rPr lang="zh-CN" altLang="en-US" sz="2400" dirty="0">
                    <a:sym typeface="+mn-ea"/>
                  </a:rPr>
                  <a:t>。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endParaRPr>
              </a:p>
              <a:p>
                <a:pPr marL="457200" marR="0" lvl="0" indent="-457200" algn="just" defTabSz="914400" rtl="0" eaLnBrk="1" fontAlgn="base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+mn-ea"/>
                  </a:rPr>
                  <a:t>如果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+mn-ea"/>
                  </a:rPr>
                  <a:t>f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+mn-ea"/>
                  </a:rPr>
                  <a:t>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+mn-ea"/>
                  </a:rPr>
                  <a:t>n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+mn-ea"/>
                  </a:rPr>
                  <a:t>)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  <a:sym typeface="+mn-ea"/>
                  </a:rPr>
                  <a:t>∈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(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g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n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))</a:t>
                </a: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，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与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f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)</a:t>
                </a: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同阶</a:t>
                </a:r>
                <a:endParaRPr kumimoji="1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endParaRPr>
              </a:p>
              <a:p>
                <a:pPr marL="457200" lvl="0" indent="-457200" algn="just">
                  <a:lnSpc>
                    <a:spcPct val="125000"/>
                  </a:lnSpc>
                  <a:spcBef>
                    <a:spcPct val="0"/>
                  </a:spcBef>
                  <a:defRPr/>
                </a:pP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f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kumimoji="1" lang="en-US" altLang="zh-CN" sz="2400" dirty="0">
                    <a:latin typeface="宋体" panose="02010600030101010101" pitchFamily="2" charset="-122"/>
                    <a:sym typeface="+mn-ea"/>
                  </a:rPr>
                  <a:t>∈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(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))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 </a:t>
                </a: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  <a:sym typeface="Symbol" panose="05050102010706020507" pitchFamily="18" charset="2"/>
                  </a:rPr>
                  <a:t>，记作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f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)=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(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kumimoji="1" lang="en-US" altLang="zh-CN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n</a:t>
                </a:r>
                <a:r>
                  <a:rPr kumimoji="1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))</a:t>
                </a:r>
                <a:endParaRPr kumimoji="1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77832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3" y="1242153"/>
                <a:ext cx="8496934" cy="2329740"/>
              </a:xfrm>
              <a:prstGeom prst="rect">
                <a:avLst/>
              </a:prstGeom>
              <a:blipFill>
                <a:blip r:embed="rId3"/>
                <a:stretch>
                  <a:fillRect l="-1493" t="-3784" b="-540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81" name="Text Box 16"/>
          <p:cNvSpPr txBox="1"/>
          <p:nvPr/>
        </p:nvSpPr>
        <p:spPr>
          <a:xfrm>
            <a:off x="3659560" y="3694800"/>
            <a:ext cx="1174750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32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4979FF-0063-464F-902B-E8D99F74805D}"/>
              </a:ext>
            </a:extLst>
          </p:cNvPr>
          <p:cNvGrpSpPr/>
          <p:nvPr/>
        </p:nvGrpSpPr>
        <p:grpSpPr>
          <a:xfrm>
            <a:off x="611560" y="3932063"/>
            <a:ext cx="5654675" cy="2881313"/>
            <a:chOff x="1600200" y="3581400"/>
            <a:chExt cx="5654675" cy="2881313"/>
          </a:xfrm>
        </p:grpSpPr>
        <p:sp>
          <p:nvSpPr>
            <p:cNvPr id="83971" name="Line 4"/>
            <p:cNvSpPr/>
            <p:nvPr/>
          </p:nvSpPr>
          <p:spPr>
            <a:xfrm>
              <a:off x="1600200" y="3581400"/>
              <a:ext cx="0" cy="22098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2" name="Line 5"/>
            <p:cNvSpPr/>
            <p:nvPr/>
          </p:nvSpPr>
          <p:spPr>
            <a:xfrm>
              <a:off x="1600200" y="5791200"/>
              <a:ext cx="51816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73" name="Text Box 6"/>
            <p:cNvSpPr txBox="1"/>
            <p:nvPr/>
          </p:nvSpPr>
          <p:spPr>
            <a:xfrm>
              <a:off x="3962400" y="5943600"/>
              <a:ext cx="2232025" cy="5191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= (</a:t>
              </a:r>
              <a:r>
                <a:rPr lang="en-US" altLang="zh-CN" sz="28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28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))</a:t>
              </a:r>
            </a:p>
          </p:txBody>
        </p:sp>
        <p:sp>
          <p:nvSpPr>
            <p:cNvPr id="83974" name="Freeform 7"/>
            <p:cNvSpPr/>
            <p:nvPr/>
          </p:nvSpPr>
          <p:spPr>
            <a:xfrm>
              <a:off x="1600200" y="4800600"/>
              <a:ext cx="3352800" cy="9906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112" h="624">
                  <a:moveTo>
                    <a:pt x="0" y="624"/>
                  </a:moveTo>
                  <a:cubicBezTo>
                    <a:pt x="112" y="556"/>
                    <a:pt x="224" y="488"/>
                    <a:pt x="288" y="432"/>
                  </a:cubicBezTo>
                  <a:cubicBezTo>
                    <a:pt x="352" y="376"/>
                    <a:pt x="328" y="312"/>
                    <a:pt x="384" y="288"/>
                  </a:cubicBezTo>
                  <a:cubicBezTo>
                    <a:pt x="440" y="264"/>
                    <a:pt x="536" y="304"/>
                    <a:pt x="624" y="288"/>
                  </a:cubicBezTo>
                  <a:cubicBezTo>
                    <a:pt x="712" y="272"/>
                    <a:pt x="848" y="216"/>
                    <a:pt x="912" y="192"/>
                  </a:cubicBezTo>
                  <a:cubicBezTo>
                    <a:pt x="976" y="168"/>
                    <a:pt x="920" y="168"/>
                    <a:pt x="1008" y="144"/>
                  </a:cubicBezTo>
                  <a:cubicBezTo>
                    <a:pt x="1096" y="120"/>
                    <a:pt x="1296" y="56"/>
                    <a:pt x="1440" y="48"/>
                  </a:cubicBezTo>
                  <a:cubicBezTo>
                    <a:pt x="1584" y="40"/>
                    <a:pt x="1760" y="104"/>
                    <a:pt x="1872" y="96"/>
                  </a:cubicBezTo>
                  <a:cubicBezTo>
                    <a:pt x="1984" y="88"/>
                    <a:pt x="2072" y="16"/>
                    <a:pt x="2112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75" name="Freeform 8"/>
            <p:cNvSpPr/>
            <p:nvPr/>
          </p:nvSpPr>
          <p:spPr>
            <a:xfrm>
              <a:off x="1600200" y="3733800"/>
              <a:ext cx="3048000" cy="20574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1920" h="1296">
                  <a:moveTo>
                    <a:pt x="0" y="1296"/>
                  </a:moveTo>
                  <a:cubicBezTo>
                    <a:pt x="36" y="1060"/>
                    <a:pt x="72" y="824"/>
                    <a:pt x="144" y="720"/>
                  </a:cubicBezTo>
                  <a:cubicBezTo>
                    <a:pt x="216" y="616"/>
                    <a:pt x="336" y="712"/>
                    <a:pt x="432" y="672"/>
                  </a:cubicBezTo>
                  <a:cubicBezTo>
                    <a:pt x="528" y="632"/>
                    <a:pt x="624" y="520"/>
                    <a:pt x="720" y="480"/>
                  </a:cubicBezTo>
                  <a:cubicBezTo>
                    <a:pt x="816" y="440"/>
                    <a:pt x="928" y="456"/>
                    <a:pt x="1008" y="432"/>
                  </a:cubicBezTo>
                  <a:cubicBezTo>
                    <a:pt x="1088" y="408"/>
                    <a:pt x="1104" y="352"/>
                    <a:pt x="1200" y="336"/>
                  </a:cubicBezTo>
                  <a:cubicBezTo>
                    <a:pt x="1296" y="320"/>
                    <a:pt x="1464" y="392"/>
                    <a:pt x="1584" y="336"/>
                  </a:cubicBezTo>
                  <a:cubicBezTo>
                    <a:pt x="1704" y="280"/>
                    <a:pt x="1864" y="56"/>
                    <a:pt x="192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76" name="Freeform 9"/>
            <p:cNvSpPr/>
            <p:nvPr/>
          </p:nvSpPr>
          <p:spPr>
            <a:xfrm>
              <a:off x="1600200" y="4343400"/>
              <a:ext cx="3200400" cy="1079500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0" t="0" r="0" b="0"/>
              <a:pathLst>
                <a:path w="2016" h="680">
                  <a:moveTo>
                    <a:pt x="0" y="480"/>
                  </a:moveTo>
                  <a:cubicBezTo>
                    <a:pt x="52" y="516"/>
                    <a:pt x="104" y="552"/>
                    <a:pt x="144" y="576"/>
                  </a:cubicBezTo>
                  <a:cubicBezTo>
                    <a:pt x="184" y="600"/>
                    <a:pt x="208" y="632"/>
                    <a:pt x="240" y="624"/>
                  </a:cubicBezTo>
                  <a:cubicBezTo>
                    <a:pt x="272" y="616"/>
                    <a:pt x="304" y="520"/>
                    <a:pt x="336" y="528"/>
                  </a:cubicBezTo>
                  <a:cubicBezTo>
                    <a:pt x="368" y="536"/>
                    <a:pt x="400" y="680"/>
                    <a:pt x="432" y="672"/>
                  </a:cubicBezTo>
                  <a:cubicBezTo>
                    <a:pt x="464" y="664"/>
                    <a:pt x="480" y="528"/>
                    <a:pt x="528" y="480"/>
                  </a:cubicBezTo>
                  <a:cubicBezTo>
                    <a:pt x="576" y="432"/>
                    <a:pt x="608" y="432"/>
                    <a:pt x="720" y="384"/>
                  </a:cubicBezTo>
                  <a:cubicBezTo>
                    <a:pt x="832" y="336"/>
                    <a:pt x="1096" y="224"/>
                    <a:pt x="1200" y="192"/>
                  </a:cubicBezTo>
                  <a:cubicBezTo>
                    <a:pt x="1304" y="160"/>
                    <a:pt x="1288" y="208"/>
                    <a:pt x="1344" y="192"/>
                  </a:cubicBezTo>
                  <a:cubicBezTo>
                    <a:pt x="1400" y="176"/>
                    <a:pt x="1424" y="128"/>
                    <a:pt x="1536" y="96"/>
                  </a:cubicBezTo>
                  <a:cubicBezTo>
                    <a:pt x="1648" y="64"/>
                    <a:pt x="1936" y="16"/>
                    <a:pt x="2016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77" name="Line 12"/>
            <p:cNvSpPr/>
            <p:nvPr/>
          </p:nvSpPr>
          <p:spPr>
            <a:xfrm>
              <a:off x="2362200" y="4800600"/>
              <a:ext cx="0" cy="990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83978" name="Text Box 13"/>
            <p:cNvSpPr txBox="1"/>
            <p:nvPr/>
          </p:nvSpPr>
          <p:spPr>
            <a:xfrm>
              <a:off x="6918325" y="5527675"/>
              <a:ext cx="336550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83979" name="Text Box 14"/>
            <p:cNvSpPr txBox="1"/>
            <p:nvPr/>
          </p:nvSpPr>
          <p:spPr>
            <a:xfrm>
              <a:off x="2133600" y="5715000"/>
              <a:ext cx="438150" cy="457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3980" name="Text Box 15"/>
            <p:cNvSpPr txBox="1"/>
            <p:nvPr/>
          </p:nvSpPr>
          <p:spPr>
            <a:xfrm>
              <a:off x="5013325" y="4438650"/>
              <a:ext cx="1174750" cy="5794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32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r>
                <a: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83982" name="Text Box 17"/>
            <p:cNvSpPr txBox="1"/>
            <p:nvPr/>
          </p:nvSpPr>
          <p:spPr>
            <a:xfrm>
              <a:off x="4953000" y="3962400"/>
              <a:ext cx="769938" cy="5794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32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118EF-4494-FC4E-918D-5C3389EF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en-CN" smtClean="0"/>
              <a:pPr/>
              <a:t>9</a:t>
            </a:fld>
            <a:endParaRPr lang="zh-CN" altLang="en-US" sz="1200" b="1" kern="1200" dirty="0">
              <a:solidFill>
                <a:srgbClr val="F79646">
                  <a:lumMod val="7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C6057-AAC8-904C-ADB2-845F8A53E3D0}"/>
              </a:ext>
            </a:extLst>
          </p:cNvPr>
          <p:cNvSpPr txBox="1"/>
          <p:nvPr/>
        </p:nvSpPr>
        <p:spPr>
          <a:xfrm>
            <a:off x="5259760" y="4373598"/>
            <a:ext cx="243124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rgbClr val="FF0000"/>
                </a:solidFill>
              </a:rPr>
              <a:t>g(n)</a:t>
            </a:r>
            <a:r>
              <a:rPr lang="zh-CN" altLang="en-US" sz="1800" i="1" dirty="0">
                <a:solidFill>
                  <a:srgbClr val="FF0000"/>
                </a:solidFill>
              </a:rPr>
              <a:t> </a:t>
            </a:r>
            <a:r>
              <a:rPr lang="zh-CN" altLang="en-US" sz="1800" dirty="0">
                <a:solidFill>
                  <a:srgbClr val="FF0000"/>
                </a:solidFill>
              </a:rPr>
              <a:t>是</a:t>
            </a:r>
            <a:r>
              <a:rPr lang="en-US" altLang="zh-CN" sz="1800" i="1" dirty="0">
                <a:solidFill>
                  <a:srgbClr val="FF0000"/>
                </a:solidFill>
              </a:rPr>
              <a:t>f(n)</a:t>
            </a:r>
            <a:r>
              <a:rPr lang="zh-CN" altLang="en-US" sz="1800" dirty="0">
                <a:solidFill>
                  <a:srgbClr val="FF0000"/>
                </a:solidFill>
              </a:rPr>
              <a:t>的渐进紧界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317DC-3C84-064F-9E23-117E5800D851}"/>
              </a:ext>
            </a:extLst>
          </p:cNvPr>
          <p:cNvSpPr txBox="1"/>
          <p:nvPr/>
        </p:nvSpPr>
        <p:spPr>
          <a:xfrm>
            <a:off x="5259760" y="5113163"/>
            <a:ext cx="3799399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引入</a:t>
            </a:r>
            <a:r>
              <a:rPr lang="en-US" altLang="zh-CN" sz="1800" dirty="0">
                <a:solidFill>
                  <a:srgbClr val="FF0000"/>
                </a:solidFill>
                <a:sym typeface="Symbol" panose="05050102010706020507" pitchFamily="18" charset="2"/>
              </a:rPr>
              <a:t>c1, c2</a:t>
            </a:r>
            <a:r>
              <a:rPr lang="zh-CN" alt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 排除了最高阶系数的影响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6E86F1-09EC-6140-9887-17DECB6A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同阶函数集合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7e524ad4-72f9-4d97-9523-9bfa70c1188d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1E0DD5-5C45-3E42-8ED3-D75F45788ACE}">
  <we:reference id="wa104380848" version="2.1.0.1" store="en-US" storeType="OMEX"/>
  <we:alternateReferences>
    <we:reference id="wa104380848" version="2.1.0.1" store="WA104380848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{2C037E12-315E-BA45-BA8B-BFB3AB04C63B}tf10001067</Template>
  <TotalTime>57909</TotalTime>
  <Words>6537</Words>
  <Application>Microsoft Macintosh PowerPoint</Application>
  <PresentationFormat>On-screen Show (4:3)</PresentationFormat>
  <Paragraphs>759</Paragraphs>
  <Slides>69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7" baseType="lpstr">
      <vt:lpstr>Microsoft YaHei</vt:lpstr>
      <vt:lpstr>宋体</vt:lpstr>
      <vt:lpstr>宋体</vt:lpstr>
      <vt:lpstr>华文琥珀</vt:lpstr>
      <vt:lpstr>Times New Roman Italic</vt:lpstr>
      <vt:lpstr>楷体</vt:lpstr>
      <vt:lpstr>黑体-简</vt:lpstr>
      <vt:lpstr>Arial</vt:lpstr>
      <vt:lpstr>Calibri</vt:lpstr>
      <vt:lpstr>Cambria Math</vt:lpstr>
      <vt:lpstr>Comic Sans MS</vt:lpstr>
      <vt:lpstr>Copperplate Gothic Bold</vt:lpstr>
      <vt:lpstr>Courier</vt:lpstr>
      <vt:lpstr>Tahoma</vt:lpstr>
      <vt:lpstr>Times New Roman</vt:lpstr>
      <vt:lpstr>Wingdings</vt:lpstr>
      <vt:lpstr>1_Office 主题​​</vt:lpstr>
      <vt:lpstr>Equation.KSEE3</vt:lpstr>
      <vt:lpstr>PowerPoint Presentation</vt:lpstr>
      <vt:lpstr>本章内容</vt:lpstr>
      <vt:lpstr>如何描述算法的效率</vt:lpstr>
      <vt:lpstr>增长的阶</vt:lpstr>
      <vt:lpstr>增长的阶</vt:lpstr>
      <vt:lpstr>增长的阶</vt:lpstr>
      <vt:lpstr>Quick log refresher</vt:lpstr>
      <vt:lpstr>增长函数</vt:lpstr>
      <vt:lpstr>同阶函数集合</vt:lpstr>
      <vt:lpstr>(g(n)) 函数的例子</vt:lpstr>
      <vt:lpstr>(g(n)) 函数的例子（重要）</vt:lpstr>
      <vt:lpstr>低阶函数集合</vt:lpstr>
      <vt:lpstr>(g(n))和O(g(n))的关系</vt:lpstr>
      <vt:lpstr>高阶函数集合</vt:lpstr>
      <vt:lpstr>O, ,标记的关系</vt:lpstr>
      <vt:lpstr>关于 标记</vt:lpstr>
      <vt:lpstr>等式和不等式中的渐进符号</vt:lpstr>
      <vt:lpstr>严格低阶函数集合</vt:lpstr>
      <vt:lpstr>关于o标记</vt:lpstr>
      <vt:lpstr>严格低阶函数</vt:lpstr>
      <vt:lpstr>严格高阶函数集合</vt:lpstr>
      <vt:lpstr>渐进符号的性质</vt:lpstr>
      <vt:lpstr>不同的增长记号对比</vt:lpstr>
      <vt:lpstr>注意</vt:lpstr>
      <vt:lpstr>本讲内容</vt:lpstr>
      <vt:lpstr>为什么需要和式的估计与界限</vt:lpstr>
      <vt:lpstr>和式的估计</vt:lpstr>
      <vt:lpstr>和式的估计</vt:lpstr>
      <vt:lpstr>和式的估计</vt:lpstr>
      <vt:lpstr>和式的估计</vt:lpstr>
      <vt:lpstr>和式的估计</vt:lpstr>
      <vt:lpstr>和式的估计</vt:lpstr>
      <vt:lpstr>和式的估计</vt:lpstr>
      <vt:lpstr>和式的估计</vt:lpstr>
      <vt:lpstr>和式的估计</vt:lpstr>
      <vt:lpstr>和式的估计</vt:lpstr>
      <vt:lpstr>和式的估计</vt:lpstr>
      <vt:lpstr>积分求和的近似 </vt:lpstr>
      <vt:lpstr>积分求和的近似</vt:lpstr>
      <vt:lpstr>本讲内容</vt:lpstr>
      <vt:lpstr>递归方程</vt:lpstr>
      <vt:lpstr>递归方程</vt:lpstr>
      <vt:lpstr>递归方程的初始条件</vt:lpstr>
      <vt:lpstr>PowerPoint Presentation</vt:lpstr>
      <vt:lpstr>替换（代入）方法</vt:lpstr>
      <vt:lpstr>替换（代入）方法</vt:lpstr>
      <vt:lpstr>替换（代入）方法</vt:lpstr>
      <vt:lpstr>替换（代入）方法</vt:lpstr>
      <vt:lpstr>替换（代入）方法</vt:lpstr>
      <vt:lpstr>替换（代入）方法</vt:lpstr>
      <vt:lpstr>替换（代入）方法</vt:lpstr>
      <vt:lpstr>替换（代入）方法</vt:lpstr>
      <vt:lpstr>替换（代入）方法</vt:lpstr>
      <vt:lpstr>迭代（递归树）方法</vt:lpstr>
      <vt:lpstr>迭代（递归树）方法</vt:lpstr>
      <vt:lpstr>迭代（递归树）方法</vt:lpstr>
      <vt:lpstr>迭代（递归树）方法</vt:lpstr>
      <vt:lpstr>迭代（递归树）方法</vt:lpstr>
      <vt:lpstr>迭代（递归树）方法</vt:lpstr>
      <vt:lpstr>迭代（递归树）方法</vt:lpstr>
      <vt:lpstr>Master定理（主方法）</vt:lpstr>
      <vt:lpstr>Master定理</vt:lpstr>
      <vt:lpstr>Master定理</vt:lpstr>
      <vt:lpstr>PowerPoint Presentation</vt:lpstr>
      <vt:lpstr>Master定理</vt:lpstr>
      <vt:lpstr>Master定理</vt:lpstr>
      <vt:lpstr>Master定理</vt:lpstr>
      <vt:lpstr>Master定理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gaohong</dc:creator>
  <cp:keywords/>
  <dc:description/>
  <cp:lastModifiedBy>Pei Wenjie</cp:lastModifiedBy>
  <cp:revision>1249</cp:revision>
  <dcterms:created xsi:type="dcterms:W3CDTF">2003-01-11T17:12:00Z</dcterms:created>
  <dcterms:modified xsi:type="dcterms:W3CDTF">2025-03-13T03:05:22Z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